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2" r:id="rId6"/>
    <p:sldMasterId id="2147483683" r:id="rId7"/>
    <p:sldMasterId id="2147483687" r:id="rId8"/>
    <p:sldMasterId id="2147483691" r:id="rId9"/>
  </p:sldMasterIdLst>
  <p:notesMasterIdLst>
    <p:notesMasterId r:id="rId31"/>
  </p:notesMasterIdLst>
  <p:sldIdLst>
    <p:sldId id="257" r:id="rId10"/>
    <p:sldId id="294" r:id="rId11"/>
    <p:sldId id="269" r:id="rId12"/>
    <p:sldId id="302" r:id="rId13"/>
    <p:sldId id="288" r:id="rId14"/>
    <p:sldId id="268" r:id="rId15"/>
    <p:sldId id="270" r:id="rId16"/>
    <p:sldId id="271" r:id="rId17"/>
    <p:sldId id="273" r:id="rId18"/>
    <p:sldId id="276" r:id="rId19"/>
    <p:sldId id="278" r:id="rId20"/>
    <p:sldId id="296" r:id="rId21"/>
    <p:sldId id="300" r:id="rId22"/>
    <p:sldId id="274" r:id="rId23"/>
    <p:sldId id="304" r:id="rId24"/>
    <p:sldId id="280" r:id="rId25"/>
    <p:sldId id="281" r:id="rId26"/>
    <p:sldId id="305" r:id="rId27"/>
    <p:sldId id="293" r:id="rId28"/>
    <p:sldId id="282" r:id="rId29"/>
    <p:sldId id="287" r:id="rId3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58AEE9-96D2-4894-9B4D-A4C9D4BD4789}">
          <p14:sldIdLst>
            <p14:sldId id="257"/>
            <p14:sldId id="294"/>
            <p14:sldId id="269"/>
            <p14:sldId id="302"/>
            <p14:sldId id="288"/>
            <p14:sldId id="268"/>
            <p14:sldId id="270"/>
            <p14:sldId id="271"/>
            <p14:sldId id="273"/>
            <p14:sldId id="276"/>
            <p14:sldId id="278"/>
            <p14:sldId id="296"/>
            <p14:sldId id="300"/>
            <p14:sldId id="274"/>
            <p14:sldId id="304"/>
            <p14:sldId id="280"/>
            <p14:sldId id="281"/>
            <p14:sldId id="305"/>
            <p14:sldId id="293"/>
            <p14:sldId id="282"/>
            <p14:sldId id="287"/>
          </p14:sldIdLst>
        </p14:section>
        <p14:section name="Options: Graphs &amp; Charts" id="{5B976C40-4AA6-4F96-A8E4-1F257F36AC98}">
          <p14:sldIdLst/>
        </p14:section>
        <p14:section name="Options: Images" id="{59A6230C-1CF3-4731-AB1F-AA587B608B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AD5D"/>
    <a:srgbClr val="6F8946"/>
    <a:srgbClr val="005E81"/>
    <a:srgbClr val="5394A6"/>
    <a:srgbClr val="A75753"/>
    <a:srgbClr val="ED7D31"/>
    <a:srgbClr val="E6B350"/>
    <a:srgbClr val="D36C4E"/>
    <a:srgbClr val="FFC000"/>
    <a:srgbClr val="D40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2" autoAdjust="0"/>
    <p:restoredTop sz="65170" autoAdjust="0"/>
  </p:normalViewPr>
  <p:slideViewPr>
    <p:cSldViewPr>
      <p:cViewPr varScale="1">
        <p:scale>
          <a:sx n="81" d="100"/>
          <a:sy n="81" d="100"/>
        </p:scale>
        <p:origin x="3552"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A74EE743-8A56-4480-BD80-3AD6DCC19370}" type="datetimeFigureOut">
              <a:rPr lang="en-AU" smtClean="0"/>
              <a:t>12/11/19</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EC6CCC35-0EE2-4208-B623-FA02B4891684}" type="slidenum">
              <a:rPr lang="en-AU" smtClean="0"/>
              <a:t>‹#›</a:t>
            </a:fld>
            <a:endParaRPr lang="en-AU"/>
          </a:p>
        </p:txBody>
      </p:sp>
    </p:spTree>
    <p:extLst>
      <p:ext uri="{BB962C8B-B14F-4D97-AF65-F5344CB8AC3E}">
        <p14:creationId xmlns:p14="http://schemas.microsoft.com/office/powerpoint/2010/main" val="66054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a:t>
            </a:r>
            <a:r>
              <a:rPr lang="en-US" baseline="0" dirty="0"/>
              <a:t>e everyone to today’s Listening &amp; Discernment Experience. </a:t>
            </a:r>
          </a:p>
          <a:p>
            <a:endParaRPr lang="en-US" baseline="0" dirty="0"/>
          </a:p>
          <a:p>
            <a:r>
              <a:rPr lang="en-US" baseline="0" dirty="0"/>
              <a:t>I appreciate the time you have all taken to be with us today. </a:t>
            </a:r>
          </a:p>
          <a:p>
            <a:endParaRPr lang="en-US" baseline="0" dirty="0"/>
          </a:p>
          <a:p>
            <a:r>
              <a:rPr lang="en-US" baseline="0" dirty="0"/>
              <a:t>Before we start, let’s take time to meet the people in our smaller groups – say hi and introduce yourself. </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a:t>
            </a:fld>
            <a:endParaRPr lang="en-AU"/>
          </a:p>
        </p:txBody>
      </p:sp>
    </p:spTree>
    <p:extLst>
      <p:ext uri="{BB962C8B-B14F-4D97-AF65-F5344CB8AC3E}">
        <p14:creationId xmlns:p14="http://schemas.microsoft.com/office/powerpoint/2010/main" val="225989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Reflect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Once everybody has shared, the whole group reflects in silence for </a:t>
            </a:r>
            <a:r>
              <a:rPr lang="en-AU" sz="1200" b="1" kern="1200" dirty="0">
                <a:solidFill>
                  <a:schemeClr val="tx1"/>
                </a:solidFill>
                <a:effectLst/>
                <a:latin typeface="+mn-lt"/>
                <a:ea typeface="+mn-ea"/>
                <a:cs typeface="+mn-cs"/>
              </a:rPr>
              <a:t>5 minutes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do you think we went from a discernment point of view?</a:t>
            </a:r>
          </a:p>
          <a:p>
            <a:r>
              <a:rPr lang="en-AU" sz="1200" kern="1200" dirty="0">
                <a:solidFill>
                  <a:schemeClr val="tx1"/>
                </a:solidFill>
                <a:effectLst/>
                <a:latin typeface="+mn-lt"/>
                <a:ea typeface="+mn-ea"/>
                <a:cs typeface="+mn-cs"/>
              </a:rPr>
              <a:t>Were we listening and discerning?</a:t>
            </a:r>
          </a:p>
          <a:p>
            <a:r>
              <a:rPr lang="en-AU" sz="1200" kern="1200" dirty="0">
                <a:solidFill>
                  <a:schemeClr val="tx1"/>
                </a:solidFill>
                <a:effectLst/>
                <a:latin typeface="+mn-lt"/>
                <a:ea typeface="+mn-ea"/>
                <a:cs typeface="+mn-cs"/>
              </a:rPr>
              <a:t>How did we go?</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Share some simple appreciations.</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CCC35-0EE2-4208-B623-FA02B4891684}" type="slidenum">
              <a:rPr lang="en-AU" smtClean="0"/>
              <a:t>10</a:t>
            </a:fld>
            <a:endParaRPr lang="en-AU"/>
          </a:p>
        </p:txBody>
      </p:sp>
    </p:spTree>
    <p:extLst>
      <p:ext uri="{BB962C8B-B14F-4D97-AF65-F5344CB8AC3E}">
        <p14:creationId xmlns:p14="http://schemas.microsoft.com/office/powerpoint/2010/main" val="201970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C6CCC35-0EE2-4208-B623-FA02B4891684}" type="slidenum">
              <a:rPr lang="en-AU" smtClean="0"/>
              <a:t>11</a:t>
            </a:fld>
            <a:endParaRPr lang="en-AU"/>
          </a:p>
        </p:txBody>
      </p:sp>
    </p:spTree>
    <p:extLst>
      <p:ext uri="{BB962C8B-B14F-4D97-AF65-F5344CB8AC3E}">
        <p14:creationId xmlns:p14="http://schemas.microsoft.com/office/powerpoint/2010/main" val="284617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let’s now take a moment to settle our minds and ourselves before we commence the Group Discernment phase of today.</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12</a:t>
            </a:fld>
            <a:endParaRPr lang="en-AU"/>
          </a:p>
        </p:txBody>
      </p:sp>
    </p:spTree>
    <p:extLst>
      <p:ext uri="{BB962C8B-B14F-4D97-AF65-F5344CB8AC3E}">
        <p14:creationId xmlns:p14="http://schemas.microsoft.com/office/powerpoint/2010/main" val="263357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Invite the students to take a quick look at and comment on the summary page of what they heard in common. Remember to encourage students to listen deeply when someone else is speaking, and to respond to the conversation with an open and kind heart.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C6CCC35-0EE2-4208-B623-FA02B4891684}" type="slidenum">
              <a:rPr lang="en-AU" smtClean="0"/>
              <a:t>13</a:t>
            </a:fld>
            <a:endParaRPr lang="en-AU"/>
          </a:p>
        </p:txBody>
      </p:sp>
    </p:spTree>
    <p:extLst>
      <p:ext uri="{BB962C8B-B14F-4D97-AF65-F5344CB8AC3E}">
        <p14:creationId xmlns:p14="http://schemas.microsoft.com/office/powerpoint/2010/main" val="67466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whole group reflects in silence for </a:t>
            </a:r>
            <a:r>
              <a:rPr lang="en-AU" sz="1200" b="1" kern="1200" dirty="0">
                <a:solidFill>
                  <a:schemeClr val="tx1"/>
                </a:solidFill>
                <a:effectLst/>
                <a:latin typeface="+mn-lt"/>
                <a:ea typeface="+mn-ea"/>
                <a:cs typeface="+mn-cs"/>
              </a:rPr>
              <a:t>5 minutes</a:t>
            </a:r>
            <a:r>
              <a:rPr lang="en-AU" sz="1200" kern="1200" dirty="0">
                <a:solidFill>
                  <a:schemeClr val="tx1"/>
                </a:solidFill>
                <a:effectLst/>
                <a:latin typeface="+mn-lt"/>
                <a:ea typeface="+mn-ea"/>
                <a:cs typeface="+mn-cs"/>
              </a:rPr>
              <a:t>. During this time, think about the concrete, practical steps which could be taken to move forward in the thematic area you have been focused on today.  </a:t>
            </a:r>
          </a:p>
          <a:p>
            <a:r>
              <a:rPr lang="en-AU" sz="1200"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For example: If you have been discerning participatory and </a:t>
            </a:r>
            <a:r>
              <a:rPr lang="en-AU" sz="1200" i="1" kern="1200" dirty="0" err="1">
                <a:solidFill>
                  <a:schemeClr val="tx1"/>
                </a:solidFill>
                <a:effectLst/>
                <a:latin typeface="+mn-lt"/>
                <a:ea typeface="+mn-ea"/>
                <a:cs typeface="+mn-cs"/>
              </a:rPr>
              <a:t>synodal</a:t>
            </a:r>
            <a:r>
              <a:rPr lang="en-AU" sz="1200" i="1" kern="1200" dirty="0">
                <a:solidFill>
                  <a:schemeClr val="tx1"/>
                </a:solidFill>
                <a:effectLst/>
                <a:latin typeface="+mn-lt"/>
                <a:ea typeface="+mn-ea"/>
                <a:cs typeface="+mn-cs"/>
              </a:rPr>
              <a:t> ways of engaging young people, some practical suggestions might be to form a state-based peer-to-peer encounter network for young parents, or explore the development of an online faith platform to support young people’s mental health, church partnership with Beyond Blue etc.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Consider the questions below and write your ideas on paper or post-it notes.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How is God calling us to be a Christ-centred Church in Australia that is (insert: National Theme for Discernment)? </a:t>
            </a:r>
          </a:p>
          <a:p>
            <a:pPr lvl="0"/>
            <a:r>
              <a:rPr lang="en-AU" sz="1200" kern="1200" dirty="0">
                <a:solidFill>
                  <a:schemeClr val="tx1"/>
                </a:solidFill>
                <a:effectLst/>
                <a:latin typeface="+mn-lt"/>
                <a:ea typeface="+mn-ea"/>
                <a:cs typeface="+mn-cs"/>
              </a:rPr>
              <a:t>What are some examples of good practice or programs, locally, nationally or globally that you are aware of that could be explored? </a:t>
            </a:r>
          </a:p>
          <a:p>
            <a:endParaRPr lang="en-AU" dirty="0"/>
          </a:p>
          <a:p>
            <a:r>
              <a:rPr lang="en-AU" sz="1200" kern="1200" dirty="0">
                <a:solidFill>
                  <a:schemeClr val="tx1"/>
                </a:solidFill>
                <a:effectLst/>
                <a:latin typeface="+mn-lt"/>
                <a:ea typeface="+mn-ea"/>
                <a:cs typeface="+mn-cs"/>
              </a:rPr>
              <a:t>Identify the topic that received the most ticks as this will be one your group will focus on.</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14</a:t>
            </a:fld>
            <a:endParaRPr lang="en-AU"/>
          </a:p>
        </p:txBody>
      </p:sp>
    </p:spTree>
    <p:extLst>
      <p:ext uri="{BB962C8B-B14F-4D97-AF65-F5344CB8AC3E}">
        <p14:creationId xmlns:p14="http://schemas.microsoft.com/office/powerpoint/2010/main" val="390982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Remind students of the difference between an outcome and an action. The action needs to be:</a:t>
            </a:r>
          </a:p>
          <a:p>
            <a:r>
              <a:rPr lang="en-AU" sz="1200" kern="1200" dirty="0">
                <a:solidFill>
                  <a:schemeClr val="tx1"/>
                </a:solidFill>
                <a:effectLst/>
                <a:latin typeface="+mn-lt"/>
                <a:ea typeface="+mn-ea"/>
                <a:cs typeface="+mn-cs"/>
              </a:rPr>
              <a:t>1. Clear</a:t>
            </a:r>
          </a:p>
          <a:p>
            <a:r>
              <a:rPr lang="en-AU" sz="1200" kern="1200" dirty="0">
                <a:solidFill>
                  <a:schemeClr val="tx1"/>
                </a:solidFill>
                <a:effectLst/>
                <a:latin typeface="+mn-lt"/>
                <a:ea typeface="+mn-ea"/>
                <a:cs typeface="+mn-cs"/>
              </a:rPr>
              <a:t>2. Stated as a positive</a:t>
            </a:r>
          </a:p>
          <a:p>
            <a:r>
              <a:rPr lang="en-AU" sz="1200" kern="1200" dirty="0">
                <a:solidFill>
                  <a:schemeClr val="tx1"/>
                </a:solidFill>
                <a:effectLst/>
                <a:latin typeface="+mn-lt"/>
                <a:ea typeface="+mn-ea"/>
                <a:cs typeface="+mn-cs"/>
              </a:rPr>
              <a:t>3. As specific as possible</a:t>
            </a:r>
          </a:p>
          <a:p>
            <a:r>
              <a:rPr lang="en-AU" sz="1200" kern="1200" dirty="0">
                <a:solidFill>
                  <a:schemeClr val="tx1"/>
                </a:solidFill>
                <a:effectLst/>
                <a:latin typeface="+mn-lt"/>
                <a:ea typeface="+mn-ea"/>
                <a:cs typeface="+mn-cs"/>
              </a:rPr>
              <a:t>4. A real action (practical, achievable and measurable)</a:t>
            </a:r>
          </a:p>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15</a:t>
            </a:fld>
            <a:endParaRPr lang="en-AU"/>
          </a:p>
        </p:txBody>
      </p:sp>
    </p:spTree>
    <p:extLst>
      <p:ext uri="{BB962C8B-B14F-4D97-AF65-F5344CB8AC3E}">
        <p14:creationId xmlns:p14="http://schemas.microsoft.com/office/powerpoint/2010/main" val="298701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r>
              <a:rPr lang="en-AU" dirty="0"/>
              <a:t>Once these are finished place them on the floor in the middle of the group. Each person quickly talks about what their practical doable idea linked to this topic would be.</a:t>
            </a:r>
          </a:p>
        </p:txBody>
      </p:sp>
      <p:sp>
        <p:nvSpPr>
          <p:cNvPr id="4" name="Slide Number Placeholder 3"/>
          <p:cNvSpPr>
            <a:spLocks noGrp="1"/>
          </p:cNvSpPr>
          <p:nvPr>
            <p:ph type="sldNum" sz="quarter" idx="10"/>
          </p:nvPr>
        </p:nvSpPr>
        <p:spPr/>
        <p:txBody>
          <a:bodyPr/>
          <a:lstStyle/>
          <a:p>
            <a:fld id="{EC6CCC35-0EE2-4208-B623-FA02B4891684}" type="slidenum">
              <a:rPr lang="en-AU" smtClean="0"/>
              <a:t>16</a:t>
            </a:fld>
            <a:endParaRPr lang="en-AU"/>
          </a:p>
        </p:txBody>
      </p:sp>
    </p:spTree>
    <p:extLst>
      <p:ext uri="{BB962C8B-B14F-4D97-AF65-F5344CB8AC3E}">
        <p14:creationId xmlns:p14="http://schemas.microsoft.com/office/powerpoint/2010/main" val="285557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Talk through the actions allowing all students to offer their comments, suggestions and questions making the space for all possibilities.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Similarly to before, ask students to tick the two actions they feel are most doable and practicable. Again, remind the students not to be concerned if their action is not chosen, as they can take it back to the school, parish and community to explore it further.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CCC35-0EE2-4208-B623-FA02B489168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7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Identify the action (or combination of actions) that have been chosen to go forward and shape a fifty-word summary of the action. The following process below will help scaffold the writing of this summary.</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CCC35-0EE2-4208-B623-FA02B489168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989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19</a:t>
            </a:fld>
            <a:endParaRPr lang="en-AU"/>
          </a:p>
        </p:txBody>
      </p:sp>
    </p:spTree>
    <p:extLst>
      <p:ext uri="{BB962C8B-B14F-4D97-AF65-F5344CB8AC3E}">
        <p14:creationId xmlns:p14="http://schemas.microsoft.com/office/powerpoint/2010/main" val="76776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a:t>
            </a:r>
            <a:r>
              <a:rPr lang="en-US" baseline="0" dirty="0"/>
              <a:t> have come together to discern the question, How is God calling us to be a Christ-centred Church that is Inclusive, Participatory and </a:t>
            </a:r>
            <a:r>
              <a:rPr lang="en-US" baseline="0" dirty="0" err="1"/>
              <a:t>Synodal</a:t>
            </a:r>
            <a:r>
              <a:rPr lang="en-US" baseline="0" dirty="0"/>
              <a:t>? </a:t>
            </a:r>
          </a:p>
          <a:p>
            <a:endParaRPr lang="en-US" baseline="0" dirty="0"/>
          </a:p>
          <a:p>
            <a:r>
              <a:rPr lang="en-US" baseline="0" dirty="0"/>
              <a:t>But before we start – let’s just take a brief moment to see where we have come from and look at where this session will lead us. </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2</a:t>
            </a:fld>
            <a:endParaRPr lang="en-AU"/>
          </a:p>
        </p:txBody>
      </p:sp>
    </p:spTree>
    <p:extLst>
      <p:ext uri="{BB962C8B-B14F-4D97-AF65-F5344CB8AC3E}">
        <p14:creationId xmlns:p14="http://schemas.microsoft.com/office/powerpoint/2010/main" val="73440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Invite the students to reflect on their listening discernment process.</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Conclude with simple appreciations.</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CCC35-0EE2-4208-B623-FA02B4891684}" type="slidenum">
              <a:rPr lang="en-AU" smtClean="0"/>
              <a:t>20</a:t>
            </a:fld>
            <a:endParaRPr lang="en-AU"/>
          </a:p>
        </p:txBody>
      </p:sp>
    </p:spTree>
    <p:extLst>
      <p:ext uri="{BB962C8B-B14F-4D97-AF65-F5344CB8AC3E}">
        <p14:creationId xmlns:p14="http://schemas.microsoft.com/office/powerpoint/2010/main" val="258030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21</a:t>
            </a:fld>
            <a:endParaRPr lang="en-AU"/>
          </a:p>
        </p:txBody>
      </p:sp>
    </p:spTree>
    <p:extLst>
      <p:ext uri="{BB962C8B-B14F-4D97-AF65-F5344CB8AC3E}">
        <p14:creationId xmlns:p14="http://schemas.microsoft.com/office/powerpoint/2010/main" val="208688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Help the students get to know each other a little by asking them:</a:t>
            </a:r>
          </a:p>
          <a:p>
            <a:endParaRPr lang="en-AU" dirty="0"/>
          </a:p>
          <a:p>
            <a:r>
              <a:rPr lang="en-AU" dirty="0"/>
              <a:t>Start with their name and their school</a:t>
            </a:r>
          </a:p>
          <a:p>
            <a:r>
              <a:rPr lang="en-AU" dirty="0"/>
              <a:t>Ask the students to answer these questions but you need to keep an eye on the time and move on when needed.</a:t>
            </a:r>
          </a:p>
        </p:txBody>
      </p:sp>
      <p:sp>
        <p:nvSpPr>
          <p:cNvPr id="4" name="Slide Number Placeholder 3"/>
          <p:cNvSpPr>
            <a:spLocks noGrp="1"/>
          </p:cNvSpPr>
          <p:nvPr>
            <p:ph type="sldNum" sz="quarter" idx="10"/>
          </p:nvPr>
        </p:nvSpPr>
        <p:spPr/>
        <p:txBody>
          <a:bodyPr/>
          <a:lstStyle/>
          <a:p>
            <a:fld id="{EC6CCC35-0EE2-4208-B623-FA02B4891684}" type="slidenum">
              <a:rPr lang="en-AU" smtClean="0"/>
              <a:t>3</a:t>
            </a:fld>
            <a:endParaRPr lang="en-AU"/>
          </a:p>
        </p:txBody>
      </p:sp>
    </p:spTree>
    <p:extLst>
      <p:ext uri="{BB962C8B-B14F-4D97-AF65-F5344CB8AC3E}">
        <p14:creationId xmlns:p14="http://schemas.microsoft.com/office/powerpoint/2010/main" val="381059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4</a:t>
            </a:fld>
            <a:endParaRPr lang="en-AU"/>
          </a:p>
        </p:txBody>
      </p:sp>
    </p:spTree>
    <p:extLst>
      <p:ext uri="{BB962C8B-B14F-4D97-AF65-F5344CB8AC3E}">
        <p14:creationId xmlns:p14="http://schemas.microsoft.com/office/powerpoint/2010/main" val="270137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a student to read the scripture for everyone.</a:t>
            </a:r>
          </a:p>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5</a:t>
            </a:fld>
            <a:endParaRPr lang="en-AU"/>
          </a:p>
        </p:txBody>
      </p:sp>
    </p:spTree>
    <p:extLst>
      <p:ext uri="{BB962C8B-B14F-4D97-AF65-F5344CB8AC3E}">
        <p14:creationId xmlns:p14="http://schemas.microsoft.com/office/powerpoint/2010/main" val="26688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AU" sz="1200" i="0" kern="1200" dirty="0">
                <a:solidFill>
                  <a:schemeClr val="tx1"/>
                </a:solidFill>
                <a:effectLst/>
                <a:latin typeface="+mn-lt"/>
                <a:ea typeface="+mn-ea"/>
                <a:cs typeface="+mn-cs"/>
              </a:rPr>
              <a:t>I’d like to invite you to listen to your truth, wisdom, insights on this topic by considering the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Use the post-it notes provided, ensuring that you write each thought/answer on an individual post-it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CCC35-0EE2-4208-B623-FA02B4891684}" type="slidenum">
              <a:rPr lang="en-AU" smtClean="0"/>
              <a:t>6</a:t>
            </a:fld>
            <a:endParaRPr lang="en-AU"/>
          </a:p>
        </p:txBody>
      </p:sp>
    </p:spTree>
    <p:extLst>
      <p:ext uri="{BB962C8B-B14F-4D97-AF65-F5344CB8AC3E}">
        <p14:creationId xmlns:p14="http://schemas.microsoft.com/office/powerpoint/2010/main" val="229806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is a time of sharing and listening </a:t>
            </a:r>
            <a:r>
              <a:rPr lang="en-AU" sz="1200" b="1" i="1" kern="1200" dirty="0">
                <a:solidFill>
                  <a:schemeClr val="tx1"/>
                </a:solidFill>
                <a:effectLst/>
                <a:latin typeface="+mn-lt"/>
                <a:ea typeface="+mn-ea"/>
                <a:cs typeface="+mn-cs"/>
              </a:rPr>
              <a:t>not</a:t>
            </a:r>
            <a:r>
              <a:rPr lang="en-AU" sz="1200" kern="1200" dirty="0">
                <a:solidFill>
                  <a:schemeClr val="tx1"/>
                </a:solidFill>
                <a:effectLst/>
                <a:latin typeface="+mn-lt"/>
                <a:ea typeface="+mn-ea"/>
                <a:cs typeface="+mn-cs"/>
              </a:rPr>
              <a:t> responding so the other members of the group need to refrain from commenting. This may be difficult for some students, but it is part of the practice of Spiritual Conversations and provides a way for groups of people to listen to God, by listening to one another. Students will have an opportunity to respond shortly after everyone has shared.</a:t>
            </a:r>
          </a:p>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7</a:t>
            </a:fld>
            <a:endParaRPr lang="en-AU"/>
          </a:p>
        </p:txBody>
      </p:sp>
    </p:spTree>
    <p:extLst>
      <p:ext uri="{BB962C8B-B14F-4D97-AF65-F5344CB8AC3E}">
        <p14:creationId xmlns:p14="http://schemas.microsoft.com/office/powerpoint/2010/main" val="334047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Reflect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2 mins</a:t>
            </a:r>
            <a:endParaRPr lang="en-AU" sz="1200" kern="1200" dirty="0">
              <a:solidFill>
                <a:schemeClr val="tx1"/>
              </a:solidFill>
              <a:effectLst/>
              <a:latin typeface="+mn-lt"/>
              <a:ea typeface="+mn-ea"/>
              <a:cs typeface="+mn-cs"/>
            </a:endParaRPr>
          </a:p>
          <a:p>
            <a:r>
              <a:rPr lang="en-AU" sz="1200" dirty="0">
                <a:effectLst/>
              </a:rPr>
              <a:t>Once everybody has shared, the whole group reflects in silence for </a:t>
            </a:r>
            <a:r>
              <a:rPr lang="en-AU" sz="1200" b="1" dirty="0">
                <a:effectLst/>
              </a:rPr>
              <a:t>2 minutes</a:t>
            </a:r>
            <a:r>
              <a:rPr lang="en-AU" sz="1200" dirty="0">
                <a:effectLst/>
              </a:rPr>
              <a:t>. During this time, think about what you have heard the people in your group say, and ask yourself: </a:t>
            </a:r>
            <a:br>
              <a:rPr lang="en-AU" sz="1200" dirty="0">
                <a:effectLst/>
              </a:rPr>
            </a:br>
            <a:r>
              <a:rPr lang="en-AU" sz="1200" dirty="0">
                <a:effectLst/>
              </a:rPr>
              <a:t>- “</a:t>
            </a:r>
            <a:r>
              <a:rPr lang="en-AU" sz="1200" i="1" dirty="0">
                <a:effectLst/>
              </a:rPr>
              <a:t>What am I hearing the Holy Spirit saying to us</a:t>
            </a:r>
            <a:r>
              <a:rPr lang="en-AU" sz="1200" dirty="0">
                <a:effectLst/>
              </a:rPr>
              <a:t>?”</a:t>
            </a:r>
            <a:r>
              <a:rPr lang="en-AU" dirty="0">
                <a:effectLst/>
              </a:rPr>
              <a:t> </a:t>
            </a:r>
          </a:p>
          <a:p>
            <a:pPr marL="171450" indent="-171450">
              <a:buFontTx/>
              <a:buChar char="-"/>
            </a:pPr>
            <a:r>
              <a:rPr lang="en-AU" dirty="0">
                <a:effectLst/>
              </a:rPr>
              <a:t>“What did I hear in common”</a:t>
            </a:r>
          </a:p>
          <a:p>
            <a:pPr marL="171450" indent="-171450">
              <a:buFontTx/>
              <a:buChar char="-"/>
            </a:pPr>
            <a:r>
              <a:rPr lang="en-AU" dirty="0">
                <a:effectLst/>
              </a:rPr>
              <a:t>“What is the youth voice that I am hearing in regards to this topic?”</a:t>
            </a:r>
          </a:p>
          <a:p>
            <a:pPr marL="171450" indent="-171450">
              <a:buFontTx/>
              <a:buChar char="-"/>
            </a:pPr>
            <a:endParaRPr lang="en-AU" dirty="0">
              <a:effectLst/>
            </a:endParaRPr>
          </a:p>
          <a:p>
            <a:pPr marL="171450" indent="-171450">
              <a:buFontTx/>
              <a:buChar char="-"/>
            </a:pPr>
            <a:endParaRPr lang="en-AU" dirty="0">
              <a:effectLst/>
            </a:endParaRPr>
          </a:p>
          <a:p>
            <a:pPr marL="171450" indent="-171450">
              <a:buFontTx/>
              <a:buChar char="-"/>
            </a:pPr>
            <a:endParaRPr lang="en-AU" dirty="0">
              <a:effectLst/>
            </a:endParaRP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8</a:t>
            </a:fld>
            <a:endParaRPr lang="en-AU"/>
          </a:p>
        </p:txBody>
      </p:sp>
    </p:spTree>
    <p:extLst>
      <p:ext uri="{BB962C8B-B14F-4D97-AF65-F5344CB8AC3E}">
        <p14:creationId xmlns:p14="http://schemas.microsoft.com/office/powerpoint/2010/main" val="38893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Sharing and Listening, Round 2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Invite students to talk to the person beside them and share what they heard in common. When you feel the time is right invite the pairs to share with the whole group, asking one student to be the scribe writing down what everyone heard in common.</a:t>
            </a:r>
          </a:p>
        </p:txBody>
      </p:sp>
      <p:sp>
        <p:nvSpPr>
          <p:cNvPr id="4" name="Slide Number Placeholder 3"/>
          <p:cNvSpPr>
            <a:spLocks noGrp="1"/>
          </p:cNvSpPr>
          <p:nvPr>
            <p:ph type="sldNum" sz="quarter" idx="10"/>
          </p:nvPr>
        </p:nvSpPr>
        <p:spPr/>
        <p:txBody>
          <a:bodyPr/>
          <a:lstStyle/>
          <a:p>
            <a:fld id="{EC6CCC35-0EE2-4208-B623-FA02B4891684}" type="slidenum">
              <a:rPr lang="en-AU" smtClean="0"/>
              <a:t>9</a:t>
            </a:fld>
            <a:endParaRPr lang="en-AU"/>
          </a:p>
        </p:txBody>
      </p:sp>
    </p:spTree>
    <p:extLst>
      <p:ext uri="{BB962C8B-B14F-4D97-AF65-F5344CB8AC3E}">
        <p14:creationId xmlns:p14="http://schemas.microsoft.com/office/powerpoint/2010/main" val="21310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lgn="l">
              <a:defRPr sz="4000">
                <a:latin typeface="Times New Roman" panose="02020603050405020304" pitchFamily="18" charset="0"/>
                <a:cs typeface="Times New Roman" panose="02020603050405020304" pitchFamily="18" charset="0"/>
              </a:defRPr>
            </a:lvl1pPr>
          </a:lstStyle>
          <a:p>
            <a:r>
              <a:rPr lang="en-US"/>
              <a:t>Click to edit Master title style</a:t>
            </a:r>
            <a:endParaRPr lang="en-AU"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39970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1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7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859686" y="116632"/>
            <a:ext cx="4114800" cy="864096"/>
          </a:xfrm>
          <a:prstGeom prst="rect">
            <a:avLst/>
          </a:prstGeom>
        </p:spPr>
        <p:txBody>
          <a:bodyPr vert="horz" lIns="91440" tIns="45720" rIns="91440" bIns="45720" rtlCol="0" anchor="ctr">
            <a:noAutofit/>
          </a:bodyPr>
          <a:lstStyle/>
          <a:p>
            <a:r>
              <a:rPr lang="en-US" dirty="0"/>
              <a:t>Click to edit</a:t>
            </a:r>
            <a:endParaRPr lang="en-AU" dirty="0"/>
          </a:p>
        </p:txBody>
      </p:sp>
      <p:sp>
        <p:nvSpPr>
          <p:cNvPr id="4" name="Text Placeholder 2"/>
          <p:cNvSpPr>
            <a:spLocks noGrp="1"/>
          </p:cNvSpPr>
          <p:nvPr>
            <p:ph idx="1"/>
          </p:nvPr>
        </p:nvSpPr>
        <p:spPr>
          <a:xfrm>
            <a:off x="4716016" y="1600201"/>
            <a:ext cx="4104456" cy="39890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4838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76058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8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16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64686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6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51DA78-F8E6-4AD5-B7F7-E98EC230118A}" type="datetimeFigureOut">
              <a:rPr lang="en-AU" smtClean="0"/>
              <a:t>12/11/19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369503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51DA78-F8E6-4AD5-B7F7-E98EC230118A}" type="datetimeFigureOut">
              <a:rPr lang="en-AU" smtClean="0"/>
              <a:t>12/11/19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11509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3053" y="4797152"/>
            <a:ext cx="8421687" cy="1542380"/>
          </a:xfrm>
          <a:solidFill>
            <a:schemeClr val="bg1">
              <a:lumMod val="95000"/>
            </a:schemeClr>
          </a:solidFill>
        </p:spPr>
        <p:txBody>
          <a:bodyPr anchor="ctr">
            <a:normAutofit/>
          </a:bodyPr>
          <a:lstStyle>
            <a:lvl1pPr algn="ctr">
              <a:tabLst>
                <a:tab pos="533400" algn="l"/>
              </a:tabLst>
              <a:defRPr sz="2800" b="1" cap="a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Tree>
    <p:extLst>
      <p:ext uri="{BB962C8B-B14F-4D97-AF65-F5344CB8AC3E}">
        <p14:creationId xmlns:p14="http://schemas.microsoft.com/office/powerpoint/2010/main" val="343934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51DA78-F8E6-4AD5-B7F7-E98EC230118A}" type="datetimeFigureOut">
              <a:rPr lang="en-AU" smtClean="0"/>
              <a:t>12/11/19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2451429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174"/>
          <a:stretch/>
        </p:blipFill>
        <p:spPr>
          <a:xfrm>
            <a:off x="-17387" y="6525344"/>
            <a:ext cx="9161387" cy="332656"/>
          </a:xfrm>
          <a:prstGeom prst="rect">
            <a:avLst/>
          </a:prstGeom>
        </p:spPr>
      </p:pic>
    </p:spTree>
    <p:extLst>
      <p:ext uri="{BB962C8B-B14F-4D97-AF65-F5344CB8AC3E}">
        <p14:creationId xmlns:p14="http://schemas.microsoft.com/office/powerpoint/2010/main" val="44281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44624"/>
            <a:ext cx="3114965" cy="4032448"/>
          </a:xfrm>
          <a:prstGeom prst="rect">
            <a:avLst/>
          </a:prstGeom>
        </p:spPr>
      </p:pic>
    </p:spTree>
    <p:extLst>
      <p:ext uri="{BB962C8B-B14F-4D97-AF65-F5344CB8AC3E}">
        <p14:creationId xmlns:p14="http://schemas.microsoft.com/office/powerpoint/2010/main" val="3451984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51DA78-F8E6-4AD5-B7F7-E98EC230118A}" type="datetimeFigureOut">
              <a:rPr lang="en-AU" smtClean="0"/>
              <a:t>12/11/19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329039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540818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059764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lgn="l">
              <a:defRPr sz="4000">
                <a:latin typeface="Times New Roman" panose="02020603050405020304" pitchFamily="18" charset="0"/>
                <a:cs typeface="Times New Roman" panose="02020603050405020304" pitchFamily="18" charset="0"/>
              </a:defRPr>
            </a:lvl1pPr>
          </a:lstStyle>
          <a:p>
            <a:r>
              <a:rPr lang="en-US"/>
              <a:t>Click to edit Master title style</a:t>
            </a:r>
            <a:endParaRPr lang="en-AU"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402279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1DA78-F8E6-4AD5-B7F7-E98EC230118A}" type="datetimeFigureOut">
              <a:rPr lang="en-AU" smtClean="0"/>
              <a:t>12/11/19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78078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42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prstGeom prst="rect">
            <a:avLst/>
          </a:prstGeom>
        </p:spPr>
        <p:txBody>
          <a:bodyPr/>
          <a:lstStyle>
            <a:lvl1pPr algn="l">
              <a:defRPr sz="4000">
                <a:solidFill>
                  <a:srgbClr val="C000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916832"/>
            <a:ext cx="8229600" cy="4209331"/>
          </a:xfrm>
          <a:prstGeom prst="rect">
            <a:avLst/>
          </a:prstGeom>
        </p:spPr>
        <p:txBody>
          <a:bodyPr/>
          <a:lstStyle>
            <a:lvl1pPr marL="457200" indent="-4572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1pPr>
            <a:lvl2pPr marL="914400" indent="-4572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2pPr>
            <a:lvl3pPr marL="1257300" indent="-3429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3pPr>
            <a:lvl4pPr marL="1714500" indent="-3429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4pPr>
            <a:lvl5pPr marL="2171700" indent="-3429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p:cNvCxnSpPr/>
          <p:nvPr userDrawn="1"/>
        </p:nvCxnSpPr>
        <p:spPr>
          <a:xfrm flipV="1">
            <a:off x="467544"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70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33053" y="4797152"/>
            <a:ext cx="8421687" cy="1296144"/>
          </a:xfrm>
          <a:prstGeom prst="rect">
            <a:avLst/>
          </a:prstGeom>
          <a:solidFill>
            <a:schemeClr val="bg1"/>
          </a:solidFill>
        </p:spPr>
        <p:txBody>
          <a:bodyPr anchor="ctr">
            <a:normAutofit/>
          </a:bodyPr>
          <a:lstStyle>
            <a:lvl1pPr algn="ctr">
              <a:defRPr sz="2800" b="1" cap="a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Tree>
    <p:extLst>
      <p:ext uri="{BB962C8B-B14F-4D97-AF65-F5344CB8AC3E}">
        <p14:creationId xmlns:p14="http://schemas.microsoft.com/office/powerpoint/2010/main" val="2947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rgbClr val="C000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Clr>
                <a:srgbClr val="C000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1pPr>
            <a:lvl2pPr marL="742950" indent="-285750">
              <a:buClr>
                <a:srgbClr val="C00000"/>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1143000" indent="-228600">
              <a:buClr>
                <a:srgbClr val="C00000"/>
              </a:buClr>
              <a:buFont typeface="Arial" panose="020B0604020202020204" pitchFamily="34" charset="0"/>
              <a:buChar char="•"/>
              <a:defRPr sz="2000">
                <a:latin typeface="Times New Roman" panose="02020603050405020304" pitchFamily="18" charset="0"/>
                <a:cs typeface="Times New Roman" panose="02020603050405020304" pitchFamily="18" charset="0"/>
              </a:defRPr>
            </a:lvl3pPr>
            <a:lvl4pPr marL="16002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4pPr>
            <a:lvl5pPr marL="20574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Clr>
                <a:srgbClr val="C000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1pPr>
            <a:lvl2pPr marL="742950" indent="-285750">
              <a:buClr>
                <a:srgbClr val="C00000"/>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1143000" indent="-228600">
              <a:buClr>
                <a:srgbClr val="C00000"/>
              </a:buClr>
              <a:buFont typeface="Arial" panose="020B0604020202020204" pitchFamily="34" charset="0"/>
              <a:buChar char="•"/>
              <a:defRPr sz="2000">
                <a:latin typeface="Times New Roman" panose="02020603050405020304" pitchFamily="18" charset="0"/>
                <a:cs typeface="Times New Roman" panose="02020603050405020304" pitchFamily="18" charset="0"/>
              </a:defRPr>
            </a:lvl3pPr>
            <a:lvl4pPr marL="16002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4pPr>
            <a:lvl5pPr marL="20574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p:cNvCxnSpPr/>
          <p:nvPr userDrawn="1"/>
        </p:nvCxnSpPr>
        <p:spPr>
          <a:xfrm flipV="1">
            <a:off x="467544"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44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rgbClr val="C000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68B835-1FB8-4889-8190-B9081A348C6D}" type="datetimeFigureOut">
              <a:rPr lang="en-AU" smtClean="0"/>
              <a:t>12/11/19</a:t>
            </a:fld>
            <a:endParaRPr lang="en-AU"/>
          </a:p>
        </p:txBody>
      </p:sp>
      <p:sp>
        <p:nvSpPr>
          <p:cNvPr id="4" name="Footer Placeholder 3"/>
          <p:cNvSpPr>
            <a:spLocks noGrp="1"/>
          </p:cNvSpPr>
          <p:nvPr>
            <p:ph type="ftr" sz="quarter" idx="11"/>
          </p:nvPr>
        </p:nvSpPr>
        <p:spPr>
          <a:xfrm>
            <a:off x="3203848" y="6370706"/>
            <a:ext cx="28956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38F15FB-1250-48B1-8410-F8D2AC87921B}" type="slidenum">
              <a:rPr lang="en-AU" smtClean="0"/>
              <a:t>‹#›</a:t>
            </a:fld>
            <a:endParaRPr lang="en-AU"/>
          </a:p>
        </p:txBody>
      </p:sp>
      <p:cxnSp>
        <p:nvCxnSpPr>
          <p:cNvPr id="6" name="Straight Connector 5"/>
          <p:cNvCxnSpPr/>
          <p:nvPr userDrawn="1"/>
        </p:nvCxnSpPr>
        <p:spPr>
          <a:xfrm flipV="1">
            <a:off x="467544"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58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532704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6.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1DA78-F8E6-4AD5-B7F7-E98EC230118A}" type="datetimeFigureOut">
              <a:rPr lang="en-AU" smtClean="0"/>
              <a:t>12/11/19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B2852-FFA2-41A6-896C-47E12C4210B2}" type="slidenum">
              <a:rPr lang="en-AU" smtClean="0"/>
              <a:t>‹#›</a:t>
            </a:fld>
            <a:endParaRPr lang="en-AU"/>
          </a:p>
        </p:txBody>
      </p:sp>
      <p:sp>
        <p:nvSpPr>
          <p:cNvPr id="7" name="Rectangle 6"/>
          <p:cNvSpPr/>
          <p:nvPr/>
        </p:nvSpPr>
        <p:spPr>
          <a:xfrm>
            <a:off x="0" y="0"/>
            <a:ext cx="9144000" cy="7101408"/>
          </a:xfrm>
          <a:prstGeom prst="rect">
            <a:avLst/>
          </a:prstGeom>
          <a:solidFill>
            <a:srgbClr val="D400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pic>
        <p:nvPicPr>
          <p:cNvPr id="8" name="Picture 7"/>
          <p:cNvPicPr>
            <a:picLocks noChangeAspect="1"/>
          </p:cNvPicPr>
          <p:nvPr/>
        </p:nvPicPr>
        <p:blipFill rotWithShape="1">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25824" r="44162"/>
          <a:stretch>
            <a:fillRect/>
          </a:stretch>
        </p:blipFill>
        <p:spPr>
          <a:xfrm>
            <a:off x="-36512" y="0"/>
            <a:ext cx="5336316" cy="7088832"/>
          </a:xfrm>
          <a:prstGeom prst="rect">
            <a:avLst/>
          </a:prstGeom>
        </p:spPr>
      </p:pic>
    </p:spTree>
    <p:extLst>
      <p:ext uri="{BB962C8B-B14F-4D97-AF65-F5344CB8AC3E}">
        <p14:creationId xmlns:p14="http://schemas.microsoft.com/office/powerpoint/2010/main" val="22892796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8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6453336"/>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Parallelogram 9"/>
          <p:cNvSpPr/>
          <p:nvPr/>
        </p:nvSpPr>
        <p:spPr>
          <a:xfrm rot="5400000">
            <a:off x="8056827" y="712748"/>
            <a:ext cx="2009469" cy="164876"/>
          </a:xfrm>
          <a:prstGeom prst="parallelogram">
            <a:avLst/>
          </a:prstGeom>
          <a:solidFill>
            <a:srgbClr val="D400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sp>
        <p:nvSpPr>
          <p:cNvPr id="7" name="TextBox 6"/>
          <p:cNvSpPr txBox="1"/>
          <p:nvPr/>
        </p:nvSpPr>
        <p:spPr>
          <a:xfrm>
            <a:off x="3022156" y="6314114"/>
            <a:ext cx="3099685" cy="315471"/>
          </a:xfrm>
          <a:prstGeom prst="rect">
            <a:avLst/>
          </a:prstGeom>
          <a:solidFill>
            <a:schemeClr val="bg1"/>
          </a:solidFill>
        </p:spPr>
        <p:txBody>
          <a:bodyPr wrap="square" lIns="68580" tIns="34290" rIns="68580" bIns="34290" rtlCol="0">
            <a:spAutoFit/>
          </a:bodyPr>
          <a:lstStyle/>
          <a:p>
            <a:pPr algn="ctr"/>
            <a:r>
              <a:rPr lang="en-AU" sz="1600" dirty="0">
                <a:solidFill>
                  <a:srgbClr val="D40028"/>
                </a:solidFill>
                <a:latin typeface="Times New Roman" panose="02020603050405020304" pitchFamily="18" charset="0"/>
                <a:ea typeface="Source Serif Pro" pitchFamily="18" charset="0"/>
                <a:cs typeface="Times New Roman" panose="02020603050405020304" pitchFamily="18" charset="0"/>
              </a:rPr>
              <a:t>EVANGELISATION BRISBANE</a:t>
            </a:r>
          </a:p>
        </p:txBody>
      </p:sp>
    </p:spTree>
    <p:extLst>
      <p:ext uri="{BB962C8B-B14F-4D97-AF65-F5344CB8AC3E}">
        <p14:creationId xmlns:p14="http://schemas.microsoft.com/office/powerpoint/2010/main" val="38241998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81" r:id="rId5"/>
    <p:sldLayoutId id="214748369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MY"/>
          </a:p>
        </p:txBody>
      </p:sp>
      <p:pic>
        <p:nvPicPr>
          <p:cNvPr id="11" name="Picture 10"/>
          <p:cNvPicPr>
            <a:picLocks noChangeAspect="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25824" r="44363"/>
          <a:stretch>
            <a:fillRect/>
          </a:stretch>
        </p:blipFill>
        <p:spPr>
          <a:xfrm>
            <a:off x="-28933" y="0"/>
            <a:ext cx="5143977" cy="6858000"/>
          </a:xfrm>
          <a:prstGeom prst="rect">
            <a:avLst/>
          </a:prstGeom>
        </p:spPr>
      </p:pic>
      <p:sp>
        <p:nvSpPr>
          <p:cNvPr id="12" name="Parallelogram 11"/>
          <p:cNvSpPr/>
          <p:nvPr userDrawn="1"/>
        </p:nvSpPr>
        <p:spPr>
          <a:xfrm rot="5400000">
            <a:off x="8056799" y="822208"/>
            <a:ext cx="2008800" cy="1656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spTree>
    <p:extLst>
      <p:ext uri="{BB962C8B-B14F-4D97-AF65-F5344CB8AC3E}">
        <p14:creationId xmlns:p14="http://schemas.microsoft.com/office/powerpoint/2010/main" val="1113666606"/>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9686" y="116632"/>
            <a:ext cx="4114800" cy="864096"/>
          </a:xfrm>
          <a:prstGeom prst="rect">
            <a:avLst/>
          </a:prstGeom>
        </p:spPr>
        <p:txBody>
          <a:bodyPr vert="horz" lIns="91440" tIns="45720" rIns="91440" bIns="45720" rtlCol="0" anchor="ctr">
            <a:noAutofit/>
          </a:bodyPr>
          <a:lstStyle/>
          <a:p>
            <a:r>
              <a:rPr lang="en-US" dirty="0"/>
              <a:t>Click to edit</a:t>
            </a:r>
            <a:endParaRPr lang="en-AU" dirty="0"/>
          </a:p>
        </p:txBody>
      </p:sp>
      <p:sp>
        <p:nvSpPr>
          <p:cNvPr id="3" name="Text Placeholder 2"/>
          <p:cNvSpPr>
            <a:spLocks noGrp="1"/>
          </p:cNvSpPr>
          <p:nvPr>
            <p:ph type="body" idx="1"/>
          </p:nvPr>
        </p:nvSpPr>
        <p:spPr>
          <a:xfrm>
            <a:off x="4716016" y="1600201"/>
            <a:ext cx="4104456" cy="39890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616" t="25509" r="19095" b="24801"/>
          <a:stretch/>
        </p:blipFill>
        <p:spPr bwMode="auto">
          <a:xfrm>
            <a:off x="6948264" y="5743376"/>
            <a:ext cx="2020799" cy="9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flipV="1">
            <a:off x="4944299"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554716"/>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spcBef>
          <a:spcPct val="0"/>
        </a:spcBef>
        <a:buNone/>
        <a:defRPr sz="4000" kern="1200">
          <a:solidFill>
            <a:srgbClr val="C00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0" y="6453336"/>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3022156" y="6314114"/>
            <a:ext cx="3099685" cy="315471"/>
          </a:xfrm>
          <a:prstGeom prst="rect">
            <a:avLst/>
          </a:prstGeom>
          <a:solidFill>
            <a:schemeClr val="bg1"/>
          </a:solidFill>
        </p:spPr>
        <p:txBody>
          <a:bodyPr wrap="square" lIns="68580" tIns="34290" rIns="68580" bIns="34290" rtlCol="0">
            <a:spAutoFit/>
          </a:bodyPr>
          <a:lstStyle/>
          <a:p>
            <a:pPr algn="ctr"/>
            <a:r>
              <a:rPr lang="en-AU" sz="1600" dirty="0">
                <a:solidFill>
                  <a:srgbClr val="D40028"/>
                </a:solidFill>
                <a:latin typeface="Times New Roman" panose="02020603050405020304" pitchFamily="18" charset="0"/>
                <a:ea typeface="Source Serif Pro" pitchFamily="18" charset="0"/>
                <a:cs typeface="Times New Roman" panose="02020603050405020304" pitchFamily="18" charset="0"/>
              </a:rPr>
              <a:t>ARCHDIOCESE OF BRISBANE</a:t>
            </a:r>
          </a:p>
        </p:txBody>
      </p:sp>
    </p:spTree>
    <p:extLst>
      <p:ext uri="{BB962C8B-B14F-4D97-AF65-F5344CB8AC3E}">
        <p14:creationId xmlns:p14="http://schemas.microsoft.com/office/powerpoint/2010/main" val="3080919766"/>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951DA78-F8E6-4AD5-B7F7-E98EC230118A}" type="datetimeFigureOut">
              <a:rPr lang="en-AU" smtClean="0"/>
              <a:t>12/11/19</a:t>
            </a:fld>
            <a:endParaRPr lang="en-A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7B2852-FFA2-41A6-896C-47E12C4210B2}" type="slidenum">
              <a:rPr lang="en-AU" smtClean="0"/>
              <a:t>‹#›</a:t>
            </a:fld>
            <a:endParaRPr lang="en-AU"/>
          </a:p>
        </p:txBody>
      </p:sp>
    </p:spTree>
    <p:extLst>
      <p:ext uri="{BB962C8B-B14F-4D97-AF65-F5344CB8AC3E}">
        <p14:creationId xmlns:p14="http://schemas.microsoft.com/office/powerpoint/2010/main" val="30033462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8.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4170" y="275101"/>
            <a:ext cx="7477424" cy="106566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136778" y="131085"/>
            <a:ext cx="7344816" cy="1054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Let’s Listen &amp; Discern </a:t>
            </a:r>
            <a:endParaRPr lang="en-AU" sz="4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16" y="4827905"/>
            <a:ext cx="2097263" cy="119675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3247" y="1022504"/>
            <a:ext cx="6160118" cy="331324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4760416"/>
            <a:ext cx="2915816" cy="129951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87" y="6327106"/>
            <a:ext cx="9161388" cy="530894"/>
          </a:xfrm>
          <a:prstGeom prst="rect">
            <a:avLst/>
          </a:prstGeom>
        </p:spPr>
      </p:pic>
      <p:sp>
        <p:nvSpPr>
          <p:cNvPr id="5" name="TextBox 4"/>
          <p:cNvSpPr txBox="1"/>
          <p:nvPr/>
        </p:nvSpPr>
        <p:spPr>
          <a:xfrm>
            <a:off x="3059832" y="4422695"/>
            <a:ext cx="3960440" cy="523220"/>
          </a:xfrm>
          <a:prstGeom prst="rect">
            <a:avLst/>
          </a:prstGeom>
          <a:noFill/>
        </p:spPr>
        <p:txBody>
          <a:bodyPr wrap="square" rtlCol="0">
            <a:spAutoFit/>
          </a:bodyPr>
          <a:lstStyle/>
          <a:p>
            <a:r>
              <a:rPr lang="en-US" sz="2800" b="1" dirty="0"/>
              <a:t>Guided Facilitation </a:t>
            </a:r>
            <a:endParaRPr lang="en-AU" sz="2800" b="1" dirty="0"/>
          </a:p>
        </p:txBody>
      </p:sp>
    </p:spTree>
    <p:extLst>
      <p:ext uri="{BB962C8B-B14F-4D97-AF65-F5344CB8AC3E}">
        <p14:creationId xmlns:p14="http://schemas.microsoft.com/office/powerpoint/2010/main" val="421888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77091" y="1412776"/>
            <a:ext cx="7618040" cy="4144962"/>
          </a:xfrm>
        </p:spPr>
        <p:txBody>
          <a:bodyPr>
            <a:normAutofit/>
          </a:bodyPr>
          <a:lstStyle/>
          <a:p>
            <a:r>
              <a:rPr lang="en-US" sz="2400" b="1" dirty="0"/>
              <a:t>Reflection time </a:t>
            </a:r>
            <a:endParaRPr lang="en-AU" sz="2400" b="1" dirty="0"/>
          </a:p>
        </p:txBody>
      </p:sp>
      <p:sp>
        <p:nvSpPr>
          <p:cNvPr id="3" name="Rectangle 2"/>
          <p:cNvSpPr/>
          <p:nvPr/>
        </p:nvSpPr>
        <p:spPr>
          <a:xfrm>
            <a:off x="395536" y="1844824"/>
            <a:ext cx="7527587" cy="954107"/>
          </a:xfrm>
          <a:prstGeom prst="rect">
            <a:avLst/>
          </a:prstGeom>
        </p:spPr>
        <p:txBody>
          <a:bodyPr wrap="square">
            <a:spAutoFit/>
          </a:bodyPr>
          <a:lstStyle/>
          <a:p>
            <a:r>
              <a:rPr lang="en-AU" sz="2800" i="1" dirty="0"/>
              <a:t>How do you feel we went in listening to the common voice in the group?</a:t>
            </a:r>
            <a:endParaRPr lang="en-AU" sz="2800" dirty="0"/>
          </a:p>
        </p:txBody>
      </p:sp>
      <p:grpSp>
        <p:nvGrpSpPr>
          <p:cNvPr id="9" name="Group 8"/>
          <p:cNvGrpSpPr>
            <a:grpSpLocks/>
          </p:cNvGrpSpPr>
          <p:nvPr/>
        </p:nvGrpSpPr>
        <p:grpSpPr bwMode="auto">
          <a:xfrm>
            <a:off x="0" y="0"/>
            <a:ext cx="9143999" cy="1301032"/>
            <a:chOff x="1095980" y="1076826"/>
            <a:chExt cx="14155" cy="4680"/>
          </a:xfrm>
          <a:solidFill>
            <a:srgbClr val="6F8946"/>
          </a:solidFill>
        </p:grpSpPr>
        <p:sp>
          <p:nvSpPr>
            <p:cNvPr id="10"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5AC38E16-26E7-8748-8480-877F29495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298" y="2996952"/>
            <a:ext cx="4716016" cy="3353970"/>
          </a:xfrm>
          <a:prstGeom prst="rect">
            <a:avLst/>
          </a:prstGeom>
        </p:spPr>
      </p:pic>
      <p:sp>
        <p:nvSpPr>
          <p:cNvPr id="14" name="TextBox 13">
            <a:extLst>
              <a:ext uri="{FF2B5EF4-FFF2-40B4-BE49-F238E27FC236}">
                <a16:creationId xmlns:a16="http://schemas.microsoft.com/office/drawing/2014/main" id="{F0D9E954-AAF7-7744-B344-6B4A127FD3D8}"/>
              </a:ext>
            </a:extLst>
          </p:cNvPr>
          <p:cNvSpPr txBox="1"/>
          <p:nvPr/>
        </p:nvSpPr>
        <p:spPr>
          <a:xfrm>
            <a:off x="8039367" y="2348880"/>
            <a:ext cx="853114" cy="307777"/>
          </a:xfrm>
          <a:prstGeom prst="rect">
            <a:avLst/>
          </a:prstGeom>
          <a:solidFill>
            <a:schemeClr val="bg1">
              <a:lumMod val="85000"/>
            </a:schemeClr>
          </a:solidFill>
        </p:spPr>
        <p:txBody>
          <a:bodyPr wrap="square" rtlCol="0">
            <a:spAutoFit/>
          </a:bodyPr>
          <a:lstStyle/>
          <a:p>
            <a:r>
              <a:rPr lang="en-AU" sz="1400" dirty="0"/>
              <a:t>2 mins</a:t>
            </a:r>
          </a:p>
        </p:txBody>
      </p:sp>
      <p:sp>
        <p:nvSpPr>
          <p:cNvPr id="15" name="Rectangle 14">
            <a:extLst>
              <a:ext uri="{FF2B5EF4-FFF2-40B4-BE49-F238E27FC236}">
                <a16:creationId xmlns:a16="http://schemas.microsoft.com/office/drawing/2014/main" id="{3B186DD5-8D22-644A-9CC8-174B2F42E4EC}"/>
              </a:ext>
            </a:extLst>
          </p:cNvPr>
          <p:cNvSpPr/>
          <p:nvPr/>
        </p:nvSpPr>
        <p:spPr>
          <a:xfrm>
            <a:off x="8039367" y="1474529"/>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6" name="Graphic 53" descr="Thought bubble">
            <a:extLst>
              <a:ext uri="{FF2B5EF4-FFF2-40B4-BE49-F238E27FC236}">
                <a16:creationId xmlns:a16="http://schemas.microsoft.com/office/drawing/2014/main" id="{746AB8D6-D01D-7B4B-B12A-43F7C272E557}"/>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6632" y="1633672"/>
            <a:ext cx="643346" cy="682761"/>
          </a:xfrm>
          <a:prstGeom prst="rect">
            <a:avLst/>
          </a:prstGeom>
        </p:spPr>
      </p:pic>
    </p:spTree>
    <p:extLst>
      <p:ext uri="{BB962C8B-B14F-4D97-AF65-F5344CB8AC3E}">
        <p14:creationId xmlns:p14="http://schemas.microsoft.com/office/powerpoint/2010/main" val="217915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411760" y="2492896"/>
            <a:ext cx="6273800" cy="1143000"/>
          </a:xfrm>
        </p:spPr>
        <p:txBody>
          <a:bodyPr anchor="ctr"/>
          <a:lstStyle/>
          <a:p>
            <a:pPr algn="ctr"/>
            <a:r>
              <a:rPr lang="en-US" b="1" dirty="0">
                <a:solidFill>
                  <a:srgbClr val="005E81"/>
                </a:solidFill>
              </a:rPr>
              <a:t>Lunch Time </a:t>
            </a:r>
            <a:endParaRPr lang="en-AU" b="1" dirty="0">
              <a:solidFill>
                <a:srgbClr val="005E81"/>
              </a:solidFill>
            </a:endParaRPr>
          </a:p>
        </p:txBody>
      </p:sp>
      <p:pic>
        <p:nvPicPr>
          <p:cNvPr id="4" name="Picture 3"/>
          <p:cNvPicPr>
            <a:picLocks noChangeAspect="1"/>
          </p:cNvPicPr>
          <p:nvPr/>
        </p:nvPicPr>
        <p:blipFill>
          <a:blip r:embed="rId3"/>
          <a:stretch>
            <a:fillRect/>
          </a:stretch>
        </p:blipFill>
        <p:spPr>
          <a:xfrm>
            <a:off x="6948264" y="5182869"/>
            <a:ext cx="2097206" cy="1194920"/>
          </a:xfrm>
          <a:prstGeom prst="rect">
            <a:avLst/>
          </a:prstGeom>
        </p:spPr>
      </p:pic>
    </p:spTree>
    <p:extLst>
      <p:ext uri="{BB962C8B-B14F-4D97-AF65-F5344CB8AC3E}">
        <p14:creationId xmlns:p14="http://schemas.microsoft.com/office/powerpoint/2010/main" val="82779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965" y="321784"/>
            <a:ext cx="5009393" cy="3251232"/>
          </a:xfrm>
        </p:spPr>
        <p:txBody>
          <a:bodyPr>
            <a:normAutofit fontScale="92500" lnSpcReduction="10000"/>
          </a:bodyPr>
          <a:lstStyle/>
          <a:p>
            <a:pPr algn="ctr"/>
            <a:r>
              <a:rPr lang="en-US" sz="4000" dirty="0">
                <a:solidFill>
                  <a:schemeClr val="tx1"/>
                </a:solidFill>
              </a:rPr>
              <a:t>How is God calling us to be a Christ-</a:t>
            </a:r>
            <a:r>
              <a:rPr lang="en-US" sz="4000" dirty="0" err="1">
                <a:solidFill>
                  <a:schemeClr val="tx1"/>
                </a:solidFill>
              </a:rPr>
              <a:t>centred</a:t>
            </a:r>
            <a:r>
              <a:rPr lang="en-US" sz="4000" dirty="0">
                <a:solidFill>
                  <a:schemeClr val="tx1"/>
                </a:solidFill>
              </a:rPr>
              <a:t> Church that is </a:t>
            </a:r>
          </a:p>
          <a:p>
            <a:pPr algn="ctr"/>
            <a:r>
              <a:rPr lang="en-US" sz="4400" b="1" i="1" dirty="0">
                <a:solidFill>
                  <a:srgbClr val="5394A6"/>
                </a:solidFill>
              </a:rPr>
              <a:t>Inclusive, Participatory and </a:t>
            </a:r>
            <a:r>
              <a:rPr lang="en-US" sz="4400" b="1" i="1" dirty="0" err="1">
                <a:solidFill>
                  <a:srgbClr val="5394A6"/>
                </a:solidFill>
              </a:rPr>
              <a:t>Synodal</a:t>
            </a:r>
            <a:r>
              <a:rPr lang="en-US" sz="4400" b="1" i="1" dirty="0">
                <a:solidFill>
                  <a:srgbClr val="5394A6"/>
                </a:solidFill>
              </a:rPr>
              <a:t>? </a:t>
            </a:r>
            <a:endParaRPr lang="en-AU" sz="4400" b="1" i="1" dirty="0">
              <a:solidFill>
                <a:srgbClr val="5394A6"/>
              </a:solidFill>
            </a:endParaRP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501008"/>
            <a:ext cx="4273732" cy="3095299"/>
          </a:xfrm>
          <a:prstGeom prst="rect">
            <a:avLst/>
          </a:prstGeom>
        </p:spPr>
      </p:pic>
    </p:spTree>
    <p:extLst>
      <p:ext uri="{BB962C8B-B14F-4D97-AF65-F5344CB8AC3E}">
        <p14:creationId xmlns:p14="http://schemas.microsoft.com/office/powerpoint/2010/main" val="179798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48264" y="5182869"/>
            <a:ext cx="2097206" cy="1194920"/>
          </a:xfrm>
          <a:prstGeom prst="rect">
            <a:avLst/>
          </a:prstGeom>
        </p:spPr>
      </p:pic>
      <p:grpSp>
        <p:nvGrpSpPr>
          <p:cNvPr id="4" name="Group 3"/>
          <p:cNvGrpSpPr>
            <a:grpSpLocks/>
          </p:cNvGrpSpPr>
          <p:nvPr/>
        </p:nvGrpSpPr>
        <p:grpSpPr bwMode="auto">
          <a:xfrm>
            <a:off x="0" y="0"/>
            <a:ext cx="9143999" cy="1301032"/>
            <a:chOff x="1095980" y="1076826"/>
            <a:chExt cx="14155" cy="4680"/>
          </a:xfrm>
          <a:solidFill>
            <a:srgbClr val="6F8946"/>
          </a:solidFill>
        </p:grpSpPr>
        <p:sp>
          <p:nvSpPr>
            <p:cNvPr id="5"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t>
              </a:r>
              <a:r>
                <a:rPr lang="en-US" sz="2800" dirty="0">
                  <a:solidFill>
                    <a:srgbClr val="FFFFFF"/>
                  </a:solidFill>
                  <a:latin typeface="Open Sans Extrabold" panose="020B0906030804020204" pitchFamily="34" charset="0"/>
                  <a:ea typeface="Calibri" panose="020F0502020204030204" pitchFamily="34" charset="0"/>
                  <a:cs typeface="Times New Roman" panose="02020603050405020304" pitchFamily="18" charset="0"/>
                </a:rPr>
                <a:t>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15">
            <a:extLst>
              <a:ext uri="{FF2B5EF4-FFF2-40B4-BE49-F238E27FC236}">
                <a16:creationId xmlns:a16="http://schemas.microsoft.com/office/drawing/2014/main" id="{2CC21900-EE4C-CC41-B556-E3EA86530E45}"/>
              </a:ext>
            </a:extLst>
          </p:cNvPr>
          <p:cNvSpPr>
            <a:spLocks noChangeArrowheads="1"/>
          </p:cNvSpPr>
          <p:nvPr/>
        </p:nvSpPr>
        <p:spPr bwMode="auto">
          <a:xfrm>
            <a:off x="1316614" y="4259539"/>
            <a:ext cx="63096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AU" dirty="0"/>
              <a:t>During this time, reflect on the summary page remembering to listen deeply when someone else is speaking, and to respond to the conversation with an open and kind heart. </a:t>
            </a:r>
            <a:endParaRPr kumimoji="0" lang="en-AU" altLang="en-US" sz="1800" b="0" u="none" strike="noStrike" cap="none" normalizeH="0" baseline="0" dirty="0">
              <a:ln>
                <a:noFill/>
              </a:ln>
              <a:solidFill>
                <a:schemeClr val="tx1"/>
              </a:solidFill>
              <a:effectLst/>
              <a:latin typeface="Arial" panose="020B0604020202020204" pitchFamily="34" charset="0"/>
            </a:endParaRPr>
          </a:p>
        </p:txBody>
      </p:sp>
      <p:sp>
        <p:nvSpPr>
          <p:cNvPr id="11" name="Rectangle 18">
            <a:extLst>
              <a:ext uri="{FF2B5EF4-FFF2-40B4-BE49-F238E27FC236}">
                <a16:creationId xmlns:a16="http://schemas.microsoft.com/office/drawing/2014/main" id="{6F406956-E107-8E48-9AD0-80E6F70B8FDB}"/>
              </a:ext>
            </a:extLst>
          </p:cNvPr>
          <p:cNvSpPr>
            <a:spLocks noChangeArrowheads="1"/>
          </p:cNvSpPr>
          <p:nvPr/>
        </p:nvSpPr>
        <p:spPr bwMode="auto">
          <a:xfrm>
            <a:off x="1331640" y="2234401"/>
            <a:ext cx="6294616" cy="1631216"/>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en-US" alt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AU"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 our discussion before lunch we heard…</a:t>
            </a:r>
            <a:endParaRPr lang="en-AU" altLang="en-US" sz="2400" dirty="0">
              <a:solidFill>
                <a:schemeClr val="bg1"/>
              </a:solidFill>
              <a:latin typeface="Arial" panose="020B0604020202020204" pitchFamily="34" charset="0"/>
            </a:endParaRPr>
          </a:p>
          <a:p>
            <a:pPr lvl="0" algn="ctr" eaLnBrk="0" fontAlgn="base" hangingPunct="0">
              <a:spcBef>
                <a:spcPct val="0"/>
              </a:spcBef>
              <a:spcAft>
                <a:spcPct val="0"/>
              </a:spcAft>
            </a:pPr>
            <a:endParaRPr lang="en-AU" altLang="en-US" sz="2400" dirty="0">
              <a:solidFill>
                <a:schemeClr val="bg1"/>
              </a:solidFill>
              <a:latin typeface="Arial" panose="020B0604020202020204" pitchFamily="34" charset="0"/>
            </a:endParaRPr>
          </a:p>
        </p:txBody>
      </p:sp>
      <p:sp>
        <p:nvSpPr>
          <p:cNvPr id="12" name="Rectangle 11">
            <a:extLst>
              <a:ext uri="{FF2B5EF4-FFF2-40B4-BE49-F238E27FC236}">
                <a16:creationId xmlns:a16="http://schemas.microsoft.com/office/drawing/2014/main" id="{B7D5E446-4291-0044-852B-E177040CBC6F}"/>
              </a:ext>
            </a:extLst>
          </p:cNvPr>
          <p:cNvSpPr/>
          <p:nvPr/>
        </p:nvSpPr>
        <p:spPr>
          <a:xfrm>
            <a:off x="692777" y="2234401"/>
            <a:ext cx="432048" cy="432048"/>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A7657EA-2311-5C40-A75F-104A9C9A8221}"/>
              </a:ext>
            </a:extLst>
          </p:cNvPr>
          <p:cNvSpPr/>
          <p:nvPr/>
        </p:nvSpPr>
        <p:spPr>
          <a:xfrm>
            <a:off x="675017" y="1510288"/>
            <a:ext cx="4174412" cy="461665"/>
          </a:xfrm>
          <a:prstGeom prst="rect">
            <a:avLst/>
          </a:prstGeom>
        </p:spPr>
        <p:txBody>
          <a:bodyPr wrap="none">
            <a:spAutoFit/>
          </a:bodyPr>
          <a:lstStyle/>
          <a:p>
            <a:r>
              <a:rPr lang="en-AU" sz="2400" b="1" dirty="0"/>
              <a:t>Sharing and Listening, Round 3 </a:t>
            </a:r>
            <a:endParaRPr lang="en-AU" sz="2400" dirty="0"/>
          </a:p>
        </p:txBody>
      </p:sp>
      <p:sp>
        <p:nvSpPr>
          <p:cNvPr id="16" name="Rectangle 15">
            <a:extLst>
              <a:ext uri="{FF2B5EF4-FFF2-40B4-BE49-F238E27FC236}">
                <a16:creationId xmlns:a16="http://schemas.microsoft.com/office/drawing/2014/main" id="{ECC18F72-D555-784D-8E20-892078811586}"/>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7" name="Graphic 37" descr="Customer review">
            <a:extLst>
              <a:ext uri="{FF2B5EF4-FFF2-40B4-BE49-F238E27FC236}">
                <a16:creationId xmlns:a16="http://schemas.microsoft.com/office/drawing/2014/main" id="{C38DD148-92DF-E84C-B0AE-4D70F2A62506}"/>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18" name="TextBox 9">
            <a:extLst>
              <a:ext uri="{FF2B5EF4-FFF2-40B4-BE49-F238E27FC236}">
                <a16:creationId xmlns:a16="http://schemas.microsoft.com/office/drawing/2014/main" id="{B62F2BD0-722F-B34F-B337-B78482FFB89C}"/>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a:t>
            </a: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53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51520" y="1412875"/>
            <a:ext cx="7978080" cy="4208463"/>
          </a:xfrm>
        </p:spPr>
        <p:txBody>
          <a:bodyPr>
            <a:normAutofit/>
          </a:bodyPr>
          <a:lstStyle/>
          <a:p>
            <a:r>
              <a:rPr lang="en-US" sz="2400" b="1" dirty="0"/>
              <a:t>Reflection time </a:t>
            </a:r>
            <a:endParaRPr lang="en-AU" sz="2400" b="1" dirty="0"/>
          </a:p>
        </p:txBody>
      </p:sp>
      <p:sp>
        <p:nvSpPr>
          <p:cNvPr id="2" name="Rectangle 1"/>
          <p:cNvSpPr/>
          <p:nvPr/>
        </p:nvSpPr>
        <p:spPr>
          <a:xfrm>
            <a:off x="251520" y="1946233"/>
            <a:ext cx="7760770" cy="4585871"/>
          </a:xfrm>
          <a:prstGeom prst="rect">
            <a:avLst/>
          </a:prstGeom>
        </p:spPr>
        <p:txBody>
          <a:bodyPr wrap="square">
            <a:spAutoFit/>
          </a:bodyPr>
          <a:lstStyle/>
          <a:p>
            <a:pPr marR="60325">
              <a:spcAft>
                <a:spcPts val="0"/>
              </a:spcAft>
            </a:pPr>
            <a:r>
              <a:rPr lang="en-AU" sz="2400" dirty="0">
                <a:latin typeface="Calibri" panose="020F0502020204030204" pitchFamily="34" charset="0"/>
                <a:ea typeface="Calibri" panose="020F0502020204030204" pitchFamily="34" charset="0"/>
                <a:cs typeface="Times New Roman" panose="02020603050405020304" pitchFamily="18" charset="0"/>
              </a:rPr>
              <a:t>What topic within this theme has the most energy for you and why? </a:t>
            </a:r>
          </a:p>
          <a:p>
            <a:pPr marR="60325">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60325">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Write one (1) topic on your card.</a:t>
            </a:r>
          </a:p>
          <a:p>
            <a:pPr marR="60325">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ctr"/>
            <a:r>
              <a:rPr lang="en-AU" sz="2800" b="1" i="1" dirty="0"/>
              <a:t>How is God calling us to be a Christ-centred Church in Australia that is </a:t>
            </a:r>
            <a:br>
              <a:rPr lang="en-AU" sz="2800" b="1" i="1" dirty="0"/>
            </a:br>
            <a:r>
              <a:rPr lang="en-US" sz="2800" b="1" i="1" dirty="0"/>
              <a:t>Inclusive, Participatory and </a:t>
            </a:r>
            <a:r>
              <a:rPr lang="en-US" sz="2800" b="1" i="1" dirty="0" err="1"/>
              <a:t>Synodal</a:t>
            </a:r>
            <a:r>
              <a:rPr lang="en-US" sz="2800" b="1" i="1" dirty="0"/>
              <a:t>?</a:t>
            </a:r>
            <a:r>
              <a:rPr lang="en-AU" sz="2800" b="1" i="1" dirty="0"/>
              <a:t> </a:t>
            </a:r>
          </a:p>
          <a:p>
            <a:pPr lvl="0"/>
            <a:endParaRPr lang="en-AU" sz="1400" i="1" dirty="0"/>
          </a:p>
          <a:p>
            <a:pPr lvl="0"/>
            <a:r>
              <a:rPr lang="en-AU" sz="2400" dirty="0"/>
              <a:t>Consider examples of good practice or programs, locally, nationally or globally that you are aware of that could be </a:t>
            </a:r>
            <a:r>
              <a:rPr lang="en-AU" sz="2400" i="1" dirty="0"/>
              <a:t>explored? </a:t>
            </a:r>
          </a:p>
          <a:p>
            <a:pPr marR="60325">
              <a:spcAft>
                <a:spcPts val="0"/>
              </a:spcAft>
            </a:pP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a:grpSpLocks/>
          </p:cNvGrpSpPr>
          <p:nvPr/>
        </p:nvGrpSpPr>
        <p:grpSpPr bwMode="auto">
          <a:xfrm>
            <a:off x="0"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272149BB-1450-284C-B092-D4847B41D946}"/>
              </a:ext>
            </a:extLst>
          </p:cNvPr>
          <p:cNvSpPr txBox="1"/>
          <p:nvPr/>
        </p:nvSpPr>
        <p:spPr>
          <a:xfrm>
            <a:off x="8112335" y="2272000"/>
            <a:ext cx="853114" cy="307777"/>
          </a:xfrm>
          <a:prstGeom prst="rect">
            <a:avLst/>
          </a:prstGeom>
          <a:solidFill>
            <a:schemeClr val="bg1">
              <a:lumMod val="85000"/>
            </a:schemeClr>
          </a:solidFill>
        </p:spPr>
        <p:txBody>
          <a:bodyPr wrap="square" rtlCol="0">
            <a:spAutoFit/>
          </a:bodyPr>
          <a:lstStyle/>
          <a:p>
            <a:r>
              <a:rPr lang="en-AU" sz="1400" dirty="0"/>
              <a:t>5 mins</a:t>
            </a:r>
          </a:p>
        </p:txBody>
      </p:sp>
      <p:sp>
        <p:nvSpPr>
          <p:cNvPr id="13" name="Rectangle 12">
            <a:extLst>
              <a:ext uri="{FF2B5EF4-FFF2-40B4-BE49-F238E27FC236}">
                <a16:creationId xmlns:a16="http://schemas.microsoft.com/office/drawing/2014/main" id="{17DE3B8C-F623-2E49-876B-69C3B03F7B3F}"/>
              </a:ext>
            </a:extLst>
          </p:cNvPr>
          <p:cNvSpPr/>
          <p:nvPr/>
        </p:nvSpPr>
        <p:spPr>
          <a:xfrm>
            <a:off x="8112335" y="1397649"/>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4" name="Graphic 53" descr="Thought bubble">
            <a:extLst>
              <a:ext uri="{FF2B5EF4-FFF2-40B4-BE49-F238E27FC236}">
                <a16:creationId xmlns:a16="http://schemas.microsoft.com/office/drawing/2014/main" id="{7896165C-3DED-5C4B-AF57-A85C1D0544B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1556792"/>
            <a:ext cx="643346" cy="682761"/>
          </a:xfrm>
          <a:prstGeom prst="rect">
            <a:avLst/>
          </a:prstGeom>
        </p:spPr>
      </p:pic>
    </p:spTree>
    <p:extLst>
      <p:ext uri="{BB962C8B-B14F-4D97-AF65-F5344CB8AC3E}">
        <p14:creationId xmlns:p14="http://schemas.microsoft.com/office/powerpoint/2010/main" val="347203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51520" y="1412875"/>
            <a:ext cx="7978080" cy="4208463"/>
          </a:xfrm>
        </p:spPr>
        <p:txBody>
          <a:bodyPr>
            <a:normAutofit/>
          </a:bodyPr>
          <a:lstStyle/>
          <a:p>
            <a:r>
              <a:rPr lang="en-US" sz="2400" b="1" dirty="0"/>
              <a:t>Reflection time </a:t>
            </a:r>
            <a:endParaRPr lang="en-AU" sz="2400" b="1" dirty="0"/>
          </a:p>
        </p:txBody>
      </p:sp>
      <p:sp>
        <p:nvSpPr>
          <p:cNvPr id="2" name="Rectangle 1"/>
          <p:cNvSpPr/>
          <p:nvPr/>
        </p:nvSpPr>
        <p:spPr>
          <a:xfrm>
            <a:off x="251520" y="1946233"/>
            <a:ext cx="7760770" cy="3231654"/>
          </a:xfrm>
          <a:prstGeom prst="rect">
            <a:avLst/>
          </a:prstGeom>
        </p:spPr>
        <p:txBody>
          <a:bodyPr wrap="square">
            <a:spAutoFit/>
          </a:bodyPr>
          <a:lstStyle/>
          <a:p>
            <a:pPr marR="60325">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60325">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ctr"/>
            <a:r>
              <a:rPr lang="en-AU" sz="2800" b="1" i="1" dirty="0"/>
              <a:t>What is a simple doable action that we as a faith community could engage in that addresses this topic and leads to our community – locally (at your school or parish) or nationally becoming more inclusive and participatory?</a:t>
            </a:r>
          </a:p>
          <a:p>
            <a:pPr lvl="0"/>
            <a:endParaRPr lang="en-AU" sz="1400" i="1" dirty="0"/>
          </a:p>
          <a:p>
            <a:pPr marR="60325">
              <a:spcAft>
                <a:spcPts val="0"/>
              </a:spcAft>
            </a:pP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a:grpSpLocks/>
          </p:cNvGrpSpPr>
          <p:nvPr/>
        </p:nvGrpSpPr>
        <p:grpSpPr bwMode="auto">
          <a:xfrm>
            <a:off x="0"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7582DD74-3C4C-CD40-8ED9-1C9CC6893968}"/>
              </a:ext>
            </a:extLst>
          </p:cNvPr>
          <p:cNvSpPr txBox="1"/>
          <p:nvPr/>
        </p:nvSpPr>
        <p:spPr>
          <a:xfrm>
            <a:off x="8172400" y="2293295"/>
            <a:ext cx="853114" cy="307777"/>
          </a:xfrm>
          <a:prstGeom prst="rect">
            <a:avLst/>
          </a:prstGeom>
          <a:solidFill>
            <a:schemeClr val="bg1">
              <a:lumMod val="85000"/>
            </a:schemeClr>
          </a:solidFill>
        </p:spPr>
        <p:txBody>
          <a:bodyPr wrap="square" rtlCol="0">
            <a:spAutoFit/>
          </a:bodyPr>
          <a:lstStyle/>
          <a:p>
            <a:r>
              <a:rPr lang="en-AU" sz="1400" dirty="0"/>
              <a:t>5 mins</a:t>
            </a:r>
          </a:p>
        </p:txBody>
      </p:sp>
      <p:sp>
        <p:nvSpPr>
          <p:cNvPr id="13" name="Rectangle 12">
            <a:extLst>
              <a:ext uri="{FF2B5EF4-FFF2-40B4-BE49-F238E27FC236}">
                <a16:creationId xmlns:a16="http://schemas.microsoft.com/office/drawing/2014/main" id="{71E9F4C6-A48B-1E45-BFD2-7027250F58B1}"/>
              </a:ext>
            </a:extLst>
          </p:cNvPr>
          <p:cNvSpPr/>
          <p:nvPr/>
        </p:nvSpPr>
        <p:spPr>
          <a:xfrm>
            <a:off x="8172400" y="1418944"/>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4" name="Graphic 53" descr="Thought bubble">
            <a:extLst>
              <a:ext uri="{FF2B5EF4-FFF2-40B4-BE49-F238E27FC236}">
                <a16:creationId xmlns:a16="http://schemas.microsoft.com/office/drawing/2014/main" id="{7793D050-C8E9-1C4C-B840-1696773EFFD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9665" y="1578087"/>
            <a:ext cx="643346" cy="682761"/>
          </a:xfrm>
          <a:prstGeom prst="rect">
            <a:avLst/>
          </a:prstGeom>
        </p:spPr>
      </p:pic>
    </p:spTree>
    <p:extLst>
      <p:ext uri="{BB962C8B-B14F-4D97-AF65-F5344CB8AC3E}">
        <p14:creationId xmlns:p14="http://schemas.microsoft.com/office/powerpoint/2010/main" val="144606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98488" y="1556792"/>
            <a:ext cx="8229600" cy="4210050"/>
          </a:xfrm>
        </p:spPr>
        <p:txBody>
          <a:bodyPr/>
          <a:lstStyle/>
          <a:p>
            <a:r>
              <a:rPr lang="en-AU" sz="2400" b="1" dirty="0"/>
              <a:t>Sharing and Listening </a:t>
            </a:r>
            <a:endParaRPr lang="en-AU" sz="2400" dirty="0"/>
          </a:p>
          <a:p>
            <a:endParaRPr lang="en-AU" dirty="0"/>
          </a:p>
        </p:txBody>
      </p:sp>
      <p:grpSp>
        <p:nvGrpSpPr>
          <p:cNvPr id="8" name="Group 7"/>
          <p:cNvGrpSpPr>
            <a:grpSpLocks/>
          </p:cNvGrpSpPr>
          <p:nvPr/>
        </p:nvGrpSpPr>
        <p:grpSpPr bwMode="auto">
          <a:xfrm>
            <a:off x="1"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p:cNvSpPr/>
          <p:nvPr/>
        </p:nvSpPr>
        <p:spPr>
          <a:xfrm>
            <a:off x="395536" y="2132856"/>
            <a:ext cx="7758255" cy="3170099"/>
          </a:xfrm>
          <a:prstGeom prst="rect">
            <a:avLst/>
          </a:prstGeom>
        </p:spPr>
        <p:txBody>
          <a:bodyPr wrap="square">
            <a:spAutoFit/>
          </a:bodyPr>
          <a:lstStyle/>
          <a:p>
            <a:pPr marL="342900" indent="-342900">
              <a:buFont typeface="Arial" panose="020B0604020202020204" pitchFamily="34" charset="0"/>
              <a:buChar char="•"/>
            </a:pPr>
            <a:r>
              <a:rPr lang="en-AU" sz="2000" dirty="0"/>
              <a:t>Each person in the circle</a:t>
            </a:r>
            <a:r>
              <a:rPr lang="en-AU" sz="2000" b="1" dirty="0"/>
              <a:t> </a:t>
            </a:r>
            <a:r>
              <a:rPr lang="en-AU" sz="2000" dirty="0"/>
              <a:t>takes 2-3 minutes to share their idea with the group.  </a:t>
            </a:r>
          </a:p>
          <a:p>
            <a:endParaRPr lang="en-AU" sz="2000" dirty="0"/>
          </a:p>
          <a:p>
            <a:pPr marL="342900" indent="-342900">
              <a:buFont typeface="Arial" panose="020B0604020202020204" pitchFamily="34" charset="0"/>
              <a:buChar char="•"/>
            </a:pPr>
            <a:r>
              <a:rPr lang="en-AU" sz="2000" dirty="0"/>
              <a:t>Place your card in the centre of the group as you speak about them.   </a:t>
            </a:r>
          </a:p>
          <a:p>
            <a:endParaRPr lang="en-AU" sz="2000" dirty="0"/>
          </a:p>
          <a:p>
            <a:pPr marL="342900" indent="-342900">
              <a:buFont typeface="Arial" panose="020B0604020202020204" pitchFamily="34" charset="0"/>
              <a:buChar char="•"/>
            </a:pPr>
            <a:r>
              <a:rPr lang="en-AU" sz="2000" dirty="0"/>
              <a:t>Anyone in the group can begin, and the person on their left is the next person to share.  </a:t>
            </a:r>
          </a:p>
          <a:p>
            <a:endParaRPr lang="en-AU" sz="2000" dirty="0"/>
          </a:p>
          <a:p>
            <a:pPr marL="342900" indent="-342900">
              <a:buFont typeface="Arial" panose="020B0604020202020204" pitchFamily="34" charset="0"/>
              <a:buChar char="•"/>
            </a:pPr>
            <a:r>
              <a:rPr lang="en-AU" sz="2000" dirty="0"/>
              <a:t>Continue clockwise around the circle, until each person in the group has had their turn.  </a:t>
            </a:r>
          </a:p>
        </p:txBody>
      </p:sp>
      <p:pic>
        <p:nvPicPr>
          <p:cNvPr id="11" name="Picture 10"/>
          <p:cNvPicPr>
            <a:picLocks noChangeAspect="1"/>
          </p:cNvPicPr>
          <p:nvPr/>
        </p:nvPicPr>
        <p:blipFill>
          <a:blip r:embed="rId3"/>
          <a:stretch>
            <a:fillRect/>
          </a:stretch>
        </p:blipFill>
        <p:spPr>
          <a:xfrm>
            <a:off x="7046794" y="5247635"/>
            <a:ext cx="2097206" cy="1194920"/>
          </a:xfrm>
          <a:prstGeom prst="rect">
            <a:avLst/>
          </a:prstGeom>
        </p:spPr>
      </p:pic>
      <p:sp>
        <p:nvSpPr>
          <p:cNvPr id="12" name="Rectangle 11">
            <a:extLst>
              <a:ext uri="{FF2B5EF4-FFF2-40B4-BE49-F238E27FC236}">
                <a16:creationId xmlns:a16="http://schemas.microsoft.com/office/drawing/2014/main" id="{5C0338CB-056A-8349-AC29-B0C4BCB96222}"/>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3" name="Graphic 37" descr="Customer review">
            <a:extLst>
              <a:ext uri="{FF2B5EF4-FFF2-40B4-BE49-F238E27FC236}">
                <a16:creationId xmlns:a16="http://schemas.microsoft.com/office/drawing/2014/main" id="{7414DB47-80A2-6D42-BB59-DF27FBE25A7B}"/>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14" name="TextBox 9">
            <a:extLst>
              <a:ext uri="{FF2B5EF4-FFF2-40B4-BE49-F238E27FC236}">
                <a16:creationId xmlns:a16="http://schemas.microsoft.com/office/drawing/2014/main" id="{B65384BC-8AE3-794C-88EB-06C4B095B5BB}"/>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95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68550" y="1556792"/>
            <a:ext cx="8229600" cy="4210050"/>
          </a:xfrm>
        </p:spPr>
        <p:txBody>
          <a:bodyPr/>
          <a:lstStyle/>
          <a:p>
            <a:r>
              <a:rPr lang="en-AU" sz="2400" b="1" dirty="0"/>
              <a:t>Group Discussion, Towards Decision</a:t>
            </a:r>
          </a:p>
          <a:p>
            <a:endParaRPr lang="en-AU" dirty="0"/>
          </a:p>
        </p:txBody>
      </p:sp>
      <p:grpSp>
        <p:nvGrpSpPr>
          <p:cNvPr id="8" name="Group 7"/>
          <p:cNvGrpSpPr>
            <a:grpSpLocks/>
          </p:cNvGrpSpPr>
          <p:nvPr/>
        </p:nvGrpSpPr>
        <p:grpSpPr bwMode="auto">
          <a:xfrm>
            <a:off x="0" y="-9898"/>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ectangle 18"/>
          <p:cNvSpPr>
            <a:spLocks noChangeArrowheads="1"/>
          </p:cNvSpPr>
          <p:nvPr/>
        </p:nvSpPr>
        <p:spPr bwMode="auto">
          <a:xfrm>
            <a:off x="331698" y="2708482"/>
            <a:ext cx="7617243" cy="3539430"/>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Which action do we feel strongly called towards? </a:t>
            </a:r>
          </a:p>
          <a:p>
            <a:pPr algn="ctr">
              <a:spcAft>
                <a:spcPts val="0"/>
              </a:spcAft>
            </a:pPr>
            <a:endPar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Which action could really help us to move toward becoming a Christ-centred Church which is </a:t>
            </a:r>
            <a:b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Inclusive, Participatory and </a:t>
            </a:r>
            <a:r>
              <a:rPr lang="en-US" sz="28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Synodal</a:t>
            </a: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the most open, compassionate and loving response that the Spirit is calling us to?</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8102275" y="2708482"/>
            <a:ext cx="790557" cy="732401"/>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092541A-0789-9C49-831C-97BB7A9A07C8}"/>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5" name="Graphic 37" descr="Customer review">
            <a:extLst>
              <a:ext uri="{FF2B5EF4-FFF2-40B4-BE49-F238E27FC236}">
                <a16:creationId xmlns:a16="http://schemas.microsoft.com/office/drawing/2014/main" id="{648963BA-772A-914F-B4AD-0096151808D3}"/>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2847" y="1480605"/>
            <a:ext cx="772131" cy="774827"/>
          </a:xfrm>
          <a:prstGeom prst="rect">
            <a:avLst/>
          </a:prstGeom>
        </p:spPr>
      </p:pic>
      <p:sp>
        <p:nvSpPr>
          <p:cNvPr id="16" name="TextBox 9">
            <a:extLst>
              <a:ext uri="{FF2B5EF4-FFF2-40B4-BE49-F238E27FC236}">
                <a16:creationId xmlns:a16="http://schemas.microsoft.com/office/drawing/2014/main" id="{48608149-657C-B349-87D0-1BB40E2CA1B1}"/>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55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68550" y="1556792"/>
            <a:ext cx="8229600" cy="4210050"/>
          </a:xfrm>
        </p:spPr>
        <p:txBody>
          <a:bodyPr/>
          <a:lstStyle/>
          <a:p>
            <a:r>
              <a:rPr lang="en-AU" sz="2400" b="1" dirty="0"/>
              <a:t>Group Discussion, Towards Decision</a:t>
            </a:r>
          </a:p>
          <a:p>
            <a:endParaRPr lang="en-AU" dirty="0"/>
          </a:p>
        </p:txBody>
      </p:sp>
      <p:grpSp>
        <p:nvGrpSpPr>
          <p:cNvPr id="8" name="Group 7"/>
          <p:cNvGrpSpPr>
            <a:grpSpLocks/>
          </p:cNvGrpSpPr>
          <p:nvPr/>
        </p:nvGrpSpPr>
        <p:grpSpPr bwMode="auto">
          <a:xfrm>
            <a:off x="1"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ectangle 18"/>
          <p:cNvSpPr>
            <a:spLocks noChangeArrowheads="1"/>
          </p:cNvSpPr>
          <p:nvPr/>
        </p:nvSpPr>
        <p:spPr bwMode="auto">
          <a:xfrm>
            <a:off x="331698" y="3139372"/>
            <a:ext cx="7617243" cy="2677656"/>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the action?</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When</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might it take place?</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Where</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might it take place?</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we need to make it work/happen?</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Who</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action it?</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How</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we do it?</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8102275" y="2708482"/>
            <a:ext cx="790557" cy="732401"/>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6F4C78D6-2FFB-1D40-97A0-B18B621C6875}"/>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5" name="Graphic 37" descr="Customer review">
            <a:extLst>
              <a:ext uri="{FF2B5EF4-FFF2-40B4-BE49-F238E27FC236}">
                <a16:creationId xmlns:a16="http://schemas.microsoft.com/office/drawing/2014/main" id="{5A6C967F-9080-E047-A9CB-0FE01B2D452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2847" y="1480605"/>
            <a:ext cx="772131" cy="774827"/>
          </a:xfrm>
          <a:prstGeom prst="rect">
            <a:avLst/>
          </a:prstGeom>
        </p:spPr>
      </p:pic>
      <p:sp>
        <p:nvSpPr>
          <p:cNvPr id="16" name="TextBox 9">
            <a:extLst>
              <a:ext uri="{FF2B5EF4-FFF2-40B4-BE49-F238E27FC236}">
                <a16:creationId xmlns:a16="http://schemas.microsoft.com/office/drawing/2014/main" id="{7B708A25-1A32-0F4F-922A-4526853B972C}"/>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858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10" y="1844824"/>
            <a:ext cx="8064896" cy="2677656"/>
          </a:xfrm>
          <a:prstGeom prst="rect">
            <a:avLst/>
          </a:prstGeom>
        </p:spPr>
        <p:txBody>
          <a:bodyPr wrap="square">
            <a:spAutoFit/>
          </a:bodyPr>
          <a:lstStyle/>
          <a:p>
            <a:pPr lvl="0"/>
            <a:r>
              <a:rPr lang="en-US" sz="2800" i="1" dirty="0"/>
              <a:t>Remember, these actions need to be: </a:t>
            </a:r>
          </a:p>
          <a:p>
            <a:pPr lvl="0"/>
            <a:endParaRPr lang="en-US" sz="2800" i="1" dirty="0"/>
          </a:p>
          <a:p>
            <a:pPr marL="342900" lvl="0" indent="-342900">
              <a:buAutoNum type="arabicPeriod"/>
            </a:pPr>
            <a:r>
              <a:rPr lang="en-US" sz="2800" i="1" dirty="0"/>
              <a:t>Clear</a:t>
            </a:r>
          </a:p>
          <a:p>
            <a:pPr marL="342900" lvl="0" indent="-342900">
              <a:buAutoNum type="arabicPeriod"/>
            </a:pPr>
            <a:r>
              <a:rPr lang="en-US" sz="2800" i="1" dirty="0"/>
              <a:t>Stated as a positive</a:t>
            </a:r>
          </a:p>
          <a:p>
            <a:pPr marL="342900" lvl="0" indent="-342900">
              <a:buAutoNum type="arabicPeriod"/>
            </a:pPr>
            <a:r>
              <a:rPr lang="en-US" sz="2800" i="1" dirty="0"/>
              <a:t>As specific as possible </a:t>
            </a:r>
          </a:p>
          <a:p>
            <a:pPr marL="342900" lvl="0" indent="-342900">
              <a:buAutoNum type="arabicPeriod"/>
            </a:pPr>
            <a:r>
              <a:rPr lang="en-US" sz="2800" i="1" dirty="0"/>
              <a:t>A real action (practical, achievable and measurable) </a:t>
            </a:r>
            <a:endParaRPr lang="en-AU" sz="2800" i="1" dirty="0"/>
          </a:p>
        </p:txBody>
      </p:sp>
      <p:grpSp>
        <p:nvGrpSpPr>
          <p:cNvPr id="4" name="Group 3"/>
          <p:cNvGrpSpPr>
            <a:grpSpLocks/>
          </p:cNvGrpSpPr>
          <p:nvPr/>
        </p:nvGrpSpPr>
        <p:grpSpPr bwMode="auto">
          <a:xfrm>
            <a:off x="1" y="0"/>
            <a:ext cx="9143999" cy="1301032"/>
            <a:chOff x="1095980" y="1076826"/>
            <a:chExt cx="14155" cy="4680"/>
          </a:xfrm>
          <a:solidFill>
            <a:srgbClr val="6F8946"/>
          </a:solidFill>
        </p:grpSpPr>
        <p:sp>
          <p:nvSpPr>
            <p:cNvPr id="5"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 name="Picture 6"/>
          <p:cNvPicPr>
            <a:picLocks noChangeAspect="1"/>
          </p:cNvPicPr>
          <p:nvPr/>
        </p:nvPicPr>
        <p:blipFill>
          <a:blip r:embed="rId3"/>
          <a:stretch>
            <a:fillRect/>
          </a:stretch>
        </p:blipFill>
        <p:spPr>
          <a:xfrm>
            <a:off x="7046794" y="5247635"/>
            <a:ext cx="2097206" cy="1194920"/>
          </a:xfrm>
          <a:prstGeom prst="rect">
            <a:avLst/>
          </a:prstGeom>
        </p:spPr>
      </p:pic>
    </p:spTree>
    <p:extLst>
      <p:ext uri="{BB962C8B-B14F-4D97-AF65-F5344CB8AC3E}">
        <p14:creationId xmlns:p14="http://schemas.microsoft.com/office/powerpoint/2010/main" val="216387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188640"/>
            <a:ext cx="5009393" cy="3417560"/>
          </a:xfrm>
        </p:spPr>
        <p:txBody>
          <a:bodyPr>
            <a:normAutofit/>
          </a:bodyPr>
          <a:lstStyle/>
          <a:p>
            <a:pPr algn="ctr"/>
            <a:r>
              <a:rPr lang="en-US" sz="4000" dirty="0">
                <a:solidFill>
                  <a:schemeClr val="tx1"/>
                </a:solidFill>
              </a:rPr>
              <a:t>How is God calling us to be a Christ-</a:t>
            </a:r>
            <a:r>
              <a:rPr lang="en-US" sz="4000" dirty="0" err="1">
                <a:solidFill>
                  <a:schemeClr val="tx1"/>
                </a:solidFill>
              </a:rPr>
              <a:t>centred</a:t>
            </a:r>
            <a:r>
              <a:rPr lang="en-US" sz="4000" dirty="0">
                <a:solidFill>
                  <a:schemeClr val="tx1"/>
                </a:solidFill>
              </a:rPr>
              <a:t> Church that is </a:t>
            </a:r>
          </a:p>
          <a:p>
            <a:pPr algn="ctr"/>
            <a:r>
              <a:rPr lang="en-US" sz="4000" b="1" i="1" dirty="0">
                <a:solidFill>
                  <a:srgbClr val="5394A6"/>
                </a:solidFill>
              </a:rPr>
              <a:t>Inclusive, Participatory and </a:t>
            </a:r>
            <a:r>
              <a:rPr lang="en-US" sz="4000" b="1" i="1" dirty="0" err="1">
                <a:solidFill>
                  <a:srgbClr val="5394A6"/>
                </a:solidFill>
              </a:rPr>
              <a:t>Synodal</a:t>
            </a:r>
            <a:r>
              <a:rPr lang="en-US" sz="4000" b="1" i="1" dirty="0">
                <a:solidFill>
                  <a:srgbClr val="5394A6"/>
                </a:solidFill>
              </a:rPr>
              <a:t>? </a:t>
            </a:r>
            <a:endParaRPr lang="en-AU" sz="4000" b="1" i="1" dirty="0">
              <a:solidFill>
                <a:srgbClr val="5394A6"/>
              </a:solidFill>
            </a:endParaRPr>
          </a:p>
          <a:p>
            <a:endParaRPr lang="en-AU"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284984"/>
            <a:ext cx="4273732" cy="3095299"/>
          </a:xfrm>
          <a:prstGeom prst="rect">
            <a:avLst/>
          </a:prstGeom>
        </p:spPr>
      </p:pic>
    </p:spTree>
    <p:extLst>
      <p:ext uri="{BB962C8B-B14F-4D97-AF65-F5344CB8AC3E}">
        <p14:creationId xmlns:p14="http://schemas.microsoft.com/office/powerpoint/2010/main" val="3126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38589" y="1672794"/>
            <a:ext cx="7474024" cy="576262"/>
          </a:xfrm>
        </p:spPr>
        <p:txBody>
          <a:bodyPr/>
          <a:lstStyle/>
          <a:p>
            <a:r>
              <a:rPr lang="en-AU" sz="2400" b="1" dirty="0"/>
              <a:t>Reflection</a:t>
            </a:r>
            <a:endParaRPr lang="en-AU" sz="2400" dirty="0"/>
          </a:p>
          <a:p>
            <a:pPr marL="0" indent="0">
              <a:buNone/>
            </a:pPr>
            <a:endParaRPr lang="en-AU" dirty="0"/>
          </a:p>
        </p:txBody>
      </p:sp>
      <p:grpSp>
        <p:nvGrpSpPr>
          <p:cNvPr id="5" name="Group 4"/>
          <p:cNvGrpSpPr>
            <a:grpSpLocks/>
          </p:cNvGrpSpPr>
          <p:nvPr/>
        </p:nvGrpSpPr>
        <p:grpSpPr bwMode="auto">
          <a:xfrm>
            <a:off x="469776" y="548680"/>
            <a:ext cx="3886200" cy="575434"/>
            <a:chOff x="1037188" y="1070152"/>
            <a:chExt cx="28292" cy="3773"/>
          </a:xfrm>
        </p:grpSpPr>
        <p:sp>
          <p:nvSpPr>
            <p:cNvPr id="6" name="Text Box 4"/>
            <p:cNvSpPr txBox="1">
              <a:spLocks noChangeArrowheads="1"/>
            </p:cNvSpPr>
            <p:nvPr/>
          </p:nvSpPr>
          <p:spPr bwMode="auto">
            <a:xfrm>
              <a:off x="1037188" y="1070152"/>
              <a:ext cx="4849" cy="3773"/>
            </a:xfrm>
            <a:prstGeom prst="rect">
              <a:avLst/>
            </a:prstGeom>
            <a:solidFill>
              <a:srgbClr val="E6B350"/>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1800">
                  <a:solidFill>
                    <a:srgbClr val="000000"/>
                  </a:solidFill>
                  <a:effectLst/>
                  <a:latin typeface="Open Sans Semibold" panose="020B0706030804020204" pitchFamily="34" charset="0"/>
                  <a:ea typeface="Calibri" panose="020F0502020204030204" pitchFamily="34" charset="0"/>
                  <a:cs typeface="Times New Roman" panose="02020603050405020304" pitchFamily="18" charset="0"/>
                </a:rPr>
                <a:t>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5"/>
            <p:cNvSpPr txBox="1">
              <a:spLocks noChangeArrowheads="1"/>
            </p:cNvSpPr>
            <p:nvPr/>
          </p:nvSpPr>
          <p:spPr bwMode="auto">
            <a:xfrm>
              <a:off x="1042322" y="1070152"/>
              <a:ext cx="23158" cy="3773"/>
            </a:xfrm>
            <a:prstGeom prst="rect">
              <a:avLst/>
            </a:prstGeom>
            <a:solidFill>
              <a:srgbClr val="EFD09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US" sz="1400" dirty="0">
                  <a:solidFill>
                    <a:srgbClr val="000000"/>
                  </a:solidFill>
                  <a:effectLst/>
                  <a:latin typeface="Open Sans Extrabold" panose="020B0906030804020204" pitchFamily="34" charset="0"/>
                  <a:ea typeface="Calibri" panose="020F0502020204030204" pitchFamily="34" charset="0"/>
                  <a:cs typeface="Times New Roman" panose="02020603050405020304" pitchFamily="18" charset="0"/>
                </a:rPr>
                <a:t> Let’s think nationally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p:cNvGrpSpPr>
            <a:grpSpLocks/>
          </p:cNvGrpSpPr>
          <p:nvPr/>
        </p:nvGrpSpPr>
        <p:grpSpPr bwMode="auto">
          <a:xfrm>
            <a:off x="1"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ectangle 18"/>
          <p:cNvSpPr>
            <a:spLocks noChangeArrowheads="1"/>
          </p:cNvSpPr>
          <p:nvPr/>
        </p:nvSpPr>
        <p:spPr bwMode="auto">
          <a:xfrm>
            <a:off x="758999" y="3228056"/>
            <a:ext cx="6294616" cy="1631216"/>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en-US" alt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do I </a:t>
            </a:r>
            <a:r>
              <a:rPr lang="en-AU" sz="2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feel</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about our proposed action, our group decision? </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en-AU" altLang="en-US" sz="2400" dirty="0">
              <a:solidFill>
                <a:schemeClr val="bg1"/>
              </a:solidFill>
              <a:latin typeface="Arial" panose="020B0604020202020204" pitchFamily="34" charset="0"/>
            </a:endParaRPr>
          </a:p>
        </p:txBody>
      </p:sp>
      <p:sp>
        <p:nvSpPr>
          <p:cNvPr id="13" name="Rectangle 12"/>
          <p:cNvSpPr/>
          <p:nvPr/>
        </p:nvSpPr>
        <p:spPr>
          <a:xfrm>
            <a:off x="7164288" y="3228056"/>
            <a:ext cx="432048" cy="432048"/>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p:nvPicPr>
        <p:blipFill>
          <a:blip r:embed="rId3"/>
          <a:stretch>
            <a:fillRect/>
          </a:stretch>
        </p:blipFill>
        <p:spPr>
          <a:xfrm>
            <a:off x="7046794" y="5247635"/>
            <a:ext cx="2097206" cy="1194920"/>
          </a:xfrm>
          <a:prstGeom prst="rect">
            <a:avLst/>
          </a:prstGeom>
        </p:spPr>
      </p:pic>
      <p:sp>
        <p:nvSpPr>
          <p:cNvPr id="15" name="TextBox 14">
            <a:extLst>
              <a:ext uri="{FF2B5EF4-FFF2-40B4-BE49-F238E27FC236}">
                <a16:creationId xmlns:a16="http://schemas.microsoft.com/office/drawing/2014/main" id="{2ABA46A7-0EE1-F549-A19B-FE6786D2DAA0}"/>
              </a:ext>
            </a:extLst>
          </p:cNvPr>
          <p:cNvSpPr txBox="1"/>
          <p:nvPr/>
        </p:nvSpPr>
        <p:spPr>
          <a:xfrm>
            <a:off x="8172400" y="2293295"/>
            <a:ext cx="853114" cy="307777"/>
          </a:xfrm>
          <a:prstGeom prst="rect">
            <a:avLst/>
          </a:prstGeom>
          <a:solidFill>
            <a:schemeClr val="bg1">
              <a:lumMod val="85000"/>
            </a:schemeClr>
          </a:solidFill>
        </p:spPr>
        <p:txBody>
          <a:bodyPr wrap="square" rtlCol="0">
            <a:spAutoFit/>
          </a:bodyPr>
          <a:lstStyle/>
          <a:p>
            <a:r>
              <a:rPr lang="en-AU" sz="1400" dirty="0"/>
              <a:t>5 mins</a:t>
            </a:r>
          </a:p>
        </p:txBody>
      </p:sp>
      <p:sp>
        <p:nvSpPr>
          <p:cNvPr id="16" name="Rectangle 15">
            <a:extLst>
              <a:ext uri="{FF2B5EF4-FFF2-40B4-BE49-F238E27FC236}">
                <a16:creationId xmlns:a16="http://schemas.microsoft.com/office/drawing/2014/main" id="{280B58D9-7804-FA4E-956D-331599B4FA97}"/>
              </a:ext>
            </a:extLst>
          </p:cNvPr>
          <p:cNvSpPr/>
          <p:nvPr/>
        </p:nvSpPr>
        <p:spPr>
          <a:xfrm>
            <a:off x="8172400" y="1418944"/>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7" name="Graphic 53" descr="Thought bubble">
            <a:extLst>
              <a:ext uri="{FF2B5EF4-FFF2-40B4-BE49-F238E27FC236}">
                <a16:creationId xmlns:a16="http://schemas.microsoft.com/office/drawing/2014/main" id="{164B3D17-641E-254F-9ED9-3ADEA50A5C1D}"/>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9665" y="1578087"/>
            <a:ext cx="643346" cy="682761"/>
          </a:xfrm>
          <a:prstGeom prst="rect">
            <a:avLst/>
          </a:prstGeom>
        </p:spPr>
      </p:pic>
    </p:spTree>
    <p:extLst>
      <p:ext uri="{BB962C8B-B14F-4D97-AF65-F5344CB8AC3E}">
        <p14:creationId xmlns:p14="http://schemas.microsoft.com/office/powerpoint/2010/main" val="325773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l="2700" t="26570" r="88184" b="23258"/>
          <a:stretch/>
        </p:blipFill>
        <p:spPr bwMode="auto">
          <a:xfrm>
            <a:off x="143508" y="4163700"/>
            <a:ext cx="1656184" cy="2175495"/>
          </a:xfrm>
          <a:prstGeom prst="rect">
            <a:avLst/>
          </a:prstGeom>
          <a:ln>
            <a:noFill/>
          </a:ln>
          <a:extLst>
            <a:ext uri="{53640926-AAD7-44D8-BBD7-CCE9431645EC}">
              <a14:shadowObscured xmlns:a14="http://schemas.microsoft.com/office/drawing/2010/main"/>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195736" y="4437110"/>
            <a:ext cx="2952328" cy="1628673"/>
          </a:xfrm>
          <a:prstGeom prst="rect">
            <a:avLst/>
          </a:prstGeom>
        </p:spPr>
      </p:pic>
      <p:sp>
        <p:nvSpPr>
          <p:cNvPr id="6" name="TextBox 5"/>
          <p:cNvSpPr txBox="1"/>
          <p:nvPr/>
        </p:nvSpPr>
        <p:spPr>
          <a:xfrm>
            <a:off x="755576" y="1484784"/>
            <a:ext cx="7560840" cy="1754326"/>
          </a:xfrm>
          <a:prstGeom prst="rect">
            <a:avLst/>
          </a:prstGeom>
          <a:noFill/>
        </p:spPr>
        <p:txBody>
          <a:bodyPr wrap="square" rtlCol="0">
            <a:spAutoFit/>
          </a:bodyPr>
          <a:lstStyle/>
          <a:p>
            <a:pPr algn="ctr"/>
            <a:r>
              <a:rPr lang="en-US" sz="3600" dirty="0">
                <a:cs typeface="Times New Roman" panose="02020603050405020304" pitchFamily="18" charset="0"/>
              </a:rPr>
              <a:t>Thank you for your participation today, and for your ongoing engagement with the Plenary Council 2020 journey. </a:t>
            </a:r>
            <a:endParaRPr lang="en-AU" sz="3600" dirty="0">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4725144"/>
            <a:ext cx="2915816" cy="1299513"/>
          </a:xfrm>
          <a:prstGeom prst="rect">
            <a:avLst/>
          </a:prstGeom>
        </p:spPr>
      </p:pic>
    </p:spTree>
    <p:extLst>
      <p:ext uri="{BB962C8B-B14F-4D97-AF65-F5344CB8AC3E}">
        <p14:creationId xmlns:p14="http://schemas.microsoft.com/office/powerpoint/2010/main" val="317417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0" y="0"/>
            <a:ext cx="9143999" cy="1301032"/>
            <a:chOff x="1095980" y="1076826"/>
            <a:chExt cx="14155" cy="4680"/>
          </a:xfrm>
        </p:grpSpPr>
        <p:sp>
          <p:nvSpPr>
            <p:cNvPr id="6"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1</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Introduction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p:cNvSpPr txBox="1"/>
          <p:nvPr/>
        </p:nvSpPr>
        <p:spPr>
          <a:xfrm>
            <a:off x="510712" y="1696799"/>
            <a:ext cx="8122575" cy="4278094"/>
          </a:xfrm>
          <a:prstGeom prst="rect">
            <a:avLst/>
          </a:prstGeom>
          <a:noFill/>
        </p:spPr>
        <p:txBody>
          <a:bodyPr wrap="square" rtlCol="0">
            <a:spAutoFit/>
          </a:bodyPr>
          <a:lstStyle/>
          <a:p>
            <a:pPr fontAlgn="base"/>
            <a:r>
              <a:rPr lang="en-AU" sz="2400" b="1" dirty="0">
                <a:cs typeface="Times New Roman" panose="02020603050405020304" pitchFamily="18" charset="0"/>
              </a:rPr>
              <a:t>Tell Us About You</a:t>
            </a:r>
            <a:endParaRPr lang="en-AU" sz="2400" dirty="0">
              <a:cs typeface="Times New Roman" panose="02020603050405020304" pitchFamily="18" charset="0"/>
            </a:endParaRPr>
          </a:p>
          <a:p>
            <a:pPr fontAlgn="base"/>
            <a:r>
              <a:rPr lang="en-AU" sz="2400" dirty="0">
                <a:cs typeface="Times New Roman" panose="02020603050405020304" pitchFamily="18" charset="0"/>
              </a:rPr>
              <a:t> </a:t>
            </a:r>
            <a:endParaRPr lang="en-AU" sz="3200" dirty="0">
              <a:cs typeface="Times New Roman" panose="02020603050405020304" pitchFamily="18" charset="0"/>
            </a:endParaRPr>
          </a:p>
          <a:p>
            <a:pPr marL="514350" lvl="0" indent="-514350">
              <a:buFont typeface="+mj-lt"/>
              <a:buAutoNum type="arabicPeriod"/>
            </a:pPr>
            <a:r>
              <a:rPr lang="en-AU" sz="3200" dirty="0">
                <a:cs typeface="Times New Roman" panose="02020603050405020304" pitchFamily="18" charset="0"/>
              </a:rPr>
              <a:t>What is the last Disney movie that you watched? </a:t>
            </a:r>
          </a:p>
          <a:p>
            <a:pPr marL="514350" lvl="0" indent="-514350">
              <a:buFont typeface="+mj-lt"/>
              <a:buAutoNum type="arabicPeriod"/>
            </a:pPr>
            <a:r>
              <a:rPr lang="en-AU" sz="3200" dirty="0">
                <a:cs typeface="Times New Roman" panose="02020603050405020304" pitchFamily="18" charset="0"/>
              </a:rPr>
              <a:t>What superhero or cartoon character would you have been as a child and why?</a:t>
            </a:r>
          </a:p>
          <a:p>
            <a:pPr marL="514350" lvl="0" indent="-514350">
              <a:buFont typeface="+mj-lt"/>
              <a:buAutoNum type="arabicPeriod"/>
            </a:pPr>
            <a:r>
              <a:rPr lang="en-AU" sz="3200" dirty="0">
                <a:cs typeface="Times New Roman" panose="02020603050405020304" pitchFamily="18" charset="0"/>
              </a:rPr>
              <a:t>Which song reminds you the most of your life?</a:t>
            </a:r>
          </a:p>
          <a:p>
            <a:pPr marL="514350" lvl="0" indent="-514350">
              <a:buFont typeface="+mj-lt"/>
              <a:buAutoNum type="arabicPeriod"/>
            </a:pPr>
            <a:endParaRPr lang="en-AU" sz="3200" dirty="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6764009" y="5132401"/>
            <a:ext cx="2097206" cy="1194920"/>
          </a:xfrm>
          <a:prstGeom prst="rect">
            <a:avLst/>
          </a:prstGeom>
        </p:spPr>
      </p:pic>
      <p:sp>
        <p:nvSpPr>
          <p:cNvPr id="4" name="Rectangle 3">
            <a:extLst>
              <a:ext uri="{FF2B5EF4-FFF2-40B4-BE49-F238E27FC236}">
                <a16:creationId xmlns:a16="http://schemas.microsoft.com/office/drawing/2014/main" id="{0F21C517-5CCF-AB4A-89EE-82B55A6E6B3A}"/>
              </a:ext>
            </a:extLst>
          </p:cNvPr>
          <p:cNvSpPr/>
          <p:nvPr/>
        </p:nvSpPr>
        <p:spPr>
          <a:xfrm>
            <a:off x="8172400" y="1471051"/>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07C610F4-B36B-C24C-BAAC-5019F952B79C}"/>
              </a:ext>
            </a:extLst>
          </p:cNvPr>
          <p:cNvSpPr txBox="1"/>
          <p:nvPr/>
        </p:nvSpPr>
        <p:spPr>
          <a:xfrm>
            <a:off x="8172400" y="2351974"/>
            <a:ext cx="864096" cy="307777"/>
          </a:xfrm>
          <a:prstGeom prst="rect">
            <a:avLst/>
          </a:prstGeom>
          <a:solidFill>
            <a:schemeClr val="bg1">
              <a:lumMod val="85000"/>
            </a:schemeClr>
          </a:solidFill>
        </p:spPr>
        <p:txBody>
          <a:bodyPr wrap="square" rtlCol="0">
            <a:spAutoFit/>
          </a:bodyPr>
          <a:lstStyle/>
          <a:p>
            <a:r>
              <a:rPr lang="en-AU" sz="1400" dirty="0"/>
              <a:t>8 mins</a:t>
            </a:r>
          </a:p>
        </p:txBody>
      </p:sp>
      <p:pic>
        <p:nvPicPr>
          <p:cNvPr id="9" name="Graphic 43" descr="Customer review">
            <a:extLst>
              <a:ext uri="{FF2B5EF4-FFF2-40B4-BE49-F238E27FC236}">
                <a16:creationId xmlns:a16="http://schemas.microsoft.com/office/drawing/2014/main" id="{84D95A06-4CB6-CB49-9F6B-D0B6EB5D7EA6}"/>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3527" y="1525096"/>
            <a:ext cx="739520" cy="776161"/>
          </a:xfrm>
          <a:prstGeom prst="rect">
            <a:avLst/>
          </a:prstGeom>
        </p:spPr>
      </p:pic>
    </p:spTree>
    <p:extLst>
      <p:ext uri="{BB962C8B-B14F-4D97-AF65-F5344CB8AC3E}">
        <p14:creationId xmlns:p14="http://schemas.microsoft.com/office/powerpoint/2010/main" val="120224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0" y="0"/>
            <a:ext cx="9143999" cy="1301032"/>
            <a:chOff x="1095980" y="1076826"/>
            <a:chExt cx="14155" cy="4680"/>
          </a:xfrm>
        </p:grpSpPr>
        <p:sp>
          <p:nvSpPr>
            <p:cNvPr id="6"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1</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Introduction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p:cNvSpPr txBox="1"/>
          <p:nvPr/>
        </p:nvSpPr>
        <p:spPr>
          <a:xfrm>
            <a:off x="510712" y="1696799"/>
            <a:ext cx="8122575" cy="2800767"/>
          </a:xfrm>
          <a:prstGeom prst="rect">
            <a:avLst/>
          </a:prstGeom>
          <a:noFill/>
        </p:spPr>
        <p:txBody>
          <a:bodyPr wrap="square" rtlCol="0">
            <a:spAutoFit/>
          </a:bodyPr>
          <a:lstStyle/>
          <a:p>
            <a:pPr fontAlgn="base"/>
            <a:r>
              <a:rPr lang="en-AU" sz="2400" b="1" dirty="0">
                <a:cs typeface="Times New Roman" panose="02020603050405020304" pitchFamily="18" charset="0"/>
              </a:rPr>
              <a:t>Archbishop Message</a:t>
            </a:r>
            <a:endParaRPr lang="en-AU" sz="2400" dirty="0">
              <a:cs typeface="Times New Roman" panose="02020603050405020304" pitchFamily="18" charset="0"/>
            </a:endParaRPr>
          </a:p>
          <a:p>
            <a:pPr fontAlgn="base"/>
            <a:r>
              <a:rPr lang="en-AU" sz="2400" dirty="0">
                <a:cs typeface="Times New Roman" panose="02020603050405020304" pitchFamily="18" charset="0"/>
              </a:rPr>
              <a:t> </a:t>
            </a:r>
            <a:endParaRPr lang="en-AU" sz="3200" dirty="0">
              <a:cs typeface="Times New Roman" panose="02020603050405020304" pitchFamily="18" charset="0"/>
            </a:endParaRPr>
          </a:p>
          <a:p>
            <a:pPr marL="514350" lvl="0" indent="-514350">
              <a:buFont typeface="+mj-lt"/>
              <a:buAutoNum type="arabicPeriod"/>
            </a:pPr>
            <a:r>
              <a:rPr lang="en-AU" sz="3200" dirty="0">
                <a:cs typeface="Times New Roman" panose="02020603050405020304" pitchFamily="18" charset="0"/>
              </a:rPr>
              <a:t>What was the energy/standout from what the Archbishop said? </a:t>
            </a:r>
          </a:p>
          <a:p>
            <a:pPr marL="514350" lvl="0" indent="-514350">
              <a:buFont typeface="+mj-lt"/>
              <a:buAutoNum type="arabicPeriod"/>
            </a:pPr>
            <a:r>
              <a:rPr lang="en-AU" sz="3200" dirty="0">
                <a:cs typeface="Times New Roman" panose="02020603050405020304" pitchFamily="18" charset="0"/>
              </a:rPr>
              <a:t>What did you really like or respond to?</a:t>
            </a:r>
          </a:p>
          <a:p>
            <a:pPr marL="514350" lvl="0" indent="-514350">
              <a:buFont typeface="+mj-lt"/>
              <a:buAutoNum type="arabicPeriod"/>
            </a:pPr>
            <a:r>
              <a:rPr lang="en-AU" sz="3200" dirty="0">
                <a:cs typeface="Times New Roman" panose="02020603050405020304" pitchFamily="18" charset="0"/>
              </a:rPr>
              <a:t>Did anything “fire you up” a bit? Why?</a:t>
            </a:r>
          </a:p>
        </p:txBody>
      </p:sp>
      <p:pic>
        <p:nvPicPr>
          <p:cNvPr id="8" name="Picture 7"/>
          <p:cNvPicPr>
            <a:picLocks noChangeAspect="1"/>
          </p:cNvPicPr>
          <p:nvPr/>
        </p:nvPicPr>
        <p:blipFill>
          <a:blip r:embed="rId3"/>
          <a:stretch>
            <a:fillRect/>
          </a:stretch>
        </p:blipFill>
        <p:spPr>
          <a:xfrm>
            <a:off x="6764009" y="5132401"/>
            <a:ext cx="2097206" cy="1194920"/>
          </a:xfrm>
          <a:prstGeom prst="rect">
            <a:avLst/>
          </a:prstGeom>
        </p:spPr>
      </p:pic>
      <p:sp>
        <p:nvSpPr>
          <p:cNvPr id="12" name="Rectangle 11">
            <a:extLst>
              <a:ext uri="{FF2B5EF4-FFF2-40B4-BE49-F238E27FC236}">
                <a16:creationId xmlns:a16="http://schemas.microsoft.com/office/drawing/2014/main" id="{1884EA03-3BA3-CF46-977E-CABF273515F2}"/>
              </a:ext>
            </a:extLst>
          </p:cNvPr>
          <p:cNvSpPr/>
          <p:nvPr/>
        </p:nvSpPr>
        <p:spPr>
          <a:xfrm>
            <a:off x="8172400" y="1471051"/>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a:extLst>
              <a:ext uri="{FF2B5EF4-FFF2-40B4-BE49-F238E27FC236}">
                <a16:creationId xmlns:a16="http://schemas.microsoft.com/office/drawing/2014/main" id="{867E0BB4-CDF8-2545-9F20-9FDB1D07A226}"/>
              </a:ext>
            </a:extLst>
          </p:cNvPr>
          <p:cNvSpPr txBox="1"/>
          <p:nvPr/>
        </p:nvSpPr>
        <p:spPr>
          <a:xfrm>
            <a:off x="8172400" y="2351974"/>
            <a:ext cx="864096" cy="307777"/>
          </a:xfrm>
          <a:prstGeom prst="rect">
            <a:avLst/>
          </a:prstGeom>
          <a:solidFill>
            <a:schemeClr val="bg1">
              <a:lumMod val="85000"/>
            </a:schemeClr>
          </a:solidFill>
        </p:spPr>
        <p:txBody>
          <a:bodyPr wrap="square" rtlCol="0">
            <a:spAutoFit/>
          </a:bodyPr>
          <a:lstStyle/>
          <a:p>
            <a:r>
              <a:rPr lang="en-AU" sz="1400" dirty="0"/>
              <a:t>5 mins</a:t>
            </a:r>
          </a:p>
        </p:txBody>
      </p:sp>
      <p:pic>
        <p:nvPicPr>
          <p:cNvPr id="10" name="Graphic 43" descr="Customer review">
            <a:extLst>
              <a:ext uri="{FF2B5EF4-FFF2-40B4-BE49-F238E27FC236}">
                <a16:creationId xmlns:a16="http://schemas.microsoft.com/office/drawing/2014/main" id="{5554AC86-56C5-3946-8A9C-CF2BF0D4C107}"/>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4688" y="1547786"/>
            <a:ext cx="739520" cy="776161"/>
          </a:xfrm>
          <a:prstGeom prst="rect">
            <a:avLst/>
          </a:prstGeom>
        </p:spPr>
      </p:pic>
    </p:spTree>
    <p:extLst>
      <p:ext uri="{BB962C8B-B14F-4D97-AF65-F5344CB8AC3E}">
        <p14:creationId xmlns:p14="http://schemas.microsoft.com/office/powerpoint/2010/main" val="317124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556792"/>
            <a:ext cx="3528392" cy="646331"/>
          </a:xfrm>
          <a:prstGeom prst="rect">
            <a:avLst/>
          </a:prstGeom>
          <a:noFill/>
        </p:spPr>
        <p:txBody>
          <a:bodyPr wrap="square" rtlCol="0">
            <a:spAutoFit/>
          </a:bodyPr>
          <a:lstStyle/>
          <a:p>
            <a:pPr fontAlgn="base"/>
            <a:r>
              <a:rPr lang="en-AU" sz="3600" dirty="0"/>
              <a:t>Scripture Passage</a:t>
            </a:r>
          </a:p>
        </p:txBody>
      </p:sp>
      <p:grpSp>
        <p:nvGrpSpPr>
          <p:cNvPr id="6" name="Group 5"/>
          <p:cNvGrpSpPr>
            <a:grpSpLocks/>
          </p:cNvGrpSpPr>
          <p:nvPr/>
        </p:nvGrpSpPr>
        <p:grpSpPr bwMode="auto">
          <a:xfrm>
            <a:off x="0" y="0"/>
            <a:ext cx="9143999" cy="1301032"/>
            <a:chOff x="1095980" y="1076826"/>
            <a:chExt cx="14155" cy="4680"/>
          </a:xfrm>
        </p:grpSpPr>
        <p:sp>
          <p:nvSpPr>
            <p:cNvPr id="7"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2</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reflect</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3"/>
          <a:stretch>
            <a:fillRect/>
          </a:stretch>
        </p:blipFill>
        <p:spPr>
          <a:xfrm>
            <a:off x="6876256" y="5229200"/>
            <a:ext cx="2097206" cy="1194920"/>
          </a:xfrm>
          <a:prstGeom prst="rect">
            <a:avLst/>
          </a:prstGeom>
        </p:spPr>
      </p:pic>
      <p:sp>
        <p:nvSpPr>
          <p:cNvPr id="8" name="TextBox 7">
            <a:extLst>
              <a:ext uri="{FF2B5EF4-FFF2-40B4-BE49-F238E27FC236}">
                <a16:creationId xmlns:a16="http://schemas.microsoft.com/office/drawing/2014/main" id="{064A78BA-9B7C-7B4C-ABA2-F1A158C95636}"/>
              </a:ext>
            </a:extLst>
          </p:cNvPr>
          <p:cNvSpPr txBox="1"/>
          <p:nvPr/>
        </p:nvSpPr>
        <p:spPr>
          <a:xfrm>
            <a:off x="546716" y="2458883"/>
            <a:ext cx="8122575" cy="2800767"/>
          </a:xfrm>
          <a:prstGeom prst="rect">
            <a:avLst/>
          </a:prstGeom>
          <a:noFill/>
        </p:spPr>
        <p:txBody>
          <a:bodyPr wrap="square" rtlCol="0">
            <a:spAutoFit/>
          </a:bodyPr>
          <a:lstStyle/>
          <a:p>
            <a:pPr fontAlgn="base"/>
            <a:r>
              <a:rPr lang="en-AU" sz="2400" b="1" dirty="0">
                <a:cs typeface="Times New Roman" panose="02020603050405020304" pitchFamily="18" charset="0"/>
              </a:rPr>
              <a:t>1 Timothy 4:12</a:t>
            </a:r>
            <a:endParaRPr lang="en-AU" sz="2400" dirty="0">
              <a:cs typeface="Times New Roman" panose="02020603050405020304" pitchFamily="18" charset="0"/>
            </a:endParaRPr>
          </a:p>
          <a:p>
            <a:pPr fontAlgn="base"/>
            <a:r>
              <a:rPr lang="en-AU" sz="2400" dirty="0">
                <a:cs typeface="Times New Roman" panose="02020603050405020304" pitchFamily="18" charset="0"/>
              </a:rPr>
              <a:t> </a:t>
            </a:r>
            <a:endParaRPr lang="en-AU" sz="3200" dirty="0">
              <a:cs typeface="Times New Roman" panose="02020603050405020304" pitchFamily="18" charset="0"/>
            </a:endParaRPr>
          </a:p>
          <a:p>
            <a:pPr lvl="0" algn="ctr"/>
            <a:r>
              <a:rPr lang="en-AU" sz="3200" dirty="0"/>
              <a:t>Don’t let anyone look down on you because you are young, but set an example for the believers in speech, in conduct, in love, in faith and in purity.</a:t>
            </a:r>
            <a:endParaRPr lang="en-AU" sz="3200" dirty="0">
              <a:cs typeface="Times New Roman" panose="02020603050405020304" pitchFamily="18" charset="0"/>
            </a:endParaRPr>
          </a:p>
        </p:txBody>
      </p:sp>
      <p:sp>
        <p:nvSpPr>
          <p:cNvPr id="10" name="Rectangle 9">
            <a:extLst>
              <a:ext uri="{FF2B5EF4-FFF2-40B4-BE49-F238E27FC236}">
                <a16:creationId xmlns:a16="http://schemas.microsoft.com/office/drawing/2014/main" id="{D2E41994-214C-7A40-9902-52A613024B19}"/>
              </a:ext>
            </a:extLst>
          </p:cNvPr>
          <p:cNvSpPr/>
          <p:nvPr/>
        </p:nvSpPr>
        <p:spPr>
          <a:xfrm>
            <a:off x="8172400" y="1471051"/>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AB2F640E-F39D-2F4F-BCFE-B136335609C4}"/>
              </a:ext>
            </a:extLst>
          </p:cNvPr>
          <p:cNvSpPr txBox="1"/>
          <p:nvPr/>
        </p:nvSpPr>
        <p:spPr>
          <a:xfrm>
            <a:off x="8172400" y="2351974"/>
            <a:ext cx="864096" cy="307777"/>
          </a:xfrm>
          <a:prstGeom prst="rect">
            <a:avLst/>
          </a:prstGeom>
          <a:solidFill>
            <a:schemeClr val="bg1">
              <a:lumMod val="85000"/>
            </a:schemeClr>
          </a:solidFill>
        </p:spPr>
        <p:txBody>
          <a:bodyPr wrap="square" rtlCol="0">
            <a:spAutoFit/>
          </a:bodyPr>
          <a:lstStyle/>
          <a:p>
            <a:r>
              <a:rPr lang="en-AU" sz="1400" dirty="0"/>
              <a:t>3 mins</a:t>
            </a:r>
          </a:p>
        </p:txBody>
      </p:sp>
      <p:pic>
        <p:nvPicPr>
          <p:cNvPr id="3" name="Picture 2">
            <a:extLst>
              <a:ext uri="{FF2B5EF4-FFF2-40B4-BE49-F238E27FC236}">
                <a16:creationId xmlns:a16="http://schemas.microsoft.com/office/drawing/2014/main" id="{C1F2C996-F0B6-4140-A92E-6993F0AFADA5}"/>
              </a:ext>
            </a:extLst>
          </p:cNvPr>
          <p:cNvPicPr>
            <a:picLocks noChangeAspect="1"/>
          </p:cNvPicPr>
          <p:nvPr/>
        </p:nvPicPr>
        <p:blipFill>
          <a:blip r:embed="rId4"/>
          <a:stretch>
            <a:fillRect/>
          </a:stretch>
        </p:blipFill>
        <p:spPr>
          <a:xfrm>
            <a:off x="0" y="22888"/>
            <a:ext cx="9144000" cy="6858000"/>
          </a:xfrm>
          <a:prstGeom prst="rect">
            <a:avLst/>
          </a:prstGeom>
        </p:spPr>
      </p:pic>
      <p:pic>
        <p:nvPicPr>
          <p:cNvPr id="14" name="Picture 13">
            <a:extLst>
              <a:ext uri="{FF2B5EF4-FFF2-40B4-BE49-F238E27FC236}">
                <a16:creationId xmlns:a16="http://schemas.microsoft.com/office/drawing/2014/main" id="{514D264C-7D1A-3941-BBC4-15A65E17E4BD}"/>
              </a:ext>
            </a:extLst>
          </p:cNvPr>
          <p:cNvPicPr/>
          <p:nvPr/>
        </p:nvPicPr>
        <p:blipFill>
          <a:blip r:embed="rId5" cstate="print">
            <a:lum bright="70000" contrast="-70000"/>
            <a:extLst>
              <a:ext uri="{BEBA8EAE-BF5A-486C-A8C5-ECC9F3942E4B}">
                <a14:imgProps xmlns:a14="http://schemas.microsoft.com/office/drawing/2010/main">
                  <a14:imgLayer r:embed="rId6">
                    <a14:imgEffect>
                      <a14:colorTemperature colorTemp="3221"/>
                    </a14:imgEffect>
                  </a14:imgLayer>
                </a14:imgProps>
              </a:ext>
              <a:ext uri="{28A0092B-C50C-407E-A947-70E740481C1C}">
                <a14:useLocalDpi xmlns:a14="http://schemas.microsoft.com/office/drawing/2010/main" val="0"/>
              </a:ext>
            </a:extLst>
          </a:blip>
          <a:stretch>
            <a:fillRect/>
          </a:stretch>
        </p:blipFill>
        <p:spPr>
          <a:xfrm>
            <a:off x="8290887" y="1556792"/>
            <a:ext cx="627122" cy="744899"/>
          </a:xfrm>
          <a:prstGeom prst="rect">
            <a:avLst/>
          </a:prstGeom>
          <a:noFill/>
        </p:spPr>
      </p:pic>
    </p:spTree>
    <p:extLst>
      <p:ext uri="{BB962C8B-B14F-4D97-AF65-F5344CB8AC3E}">
        <p14:creationId xmlns:p14="http://schemas.microsoft.com/office/powerpoint/2010/main" val="192584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5"/>
          <p:cNvSpPr>
            <a:spLocks noChangeArrowheads="1"/>
          </p:cNvSpPr>
          <p:nvPr/>
        </p:nvSpPr>
        <p:spPr bwMode="auto">
          <a:xfrm>
            <a:off x="683568" y="1625748"/>
            <a:ext cx="7496393"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2400" b="1" dirty="0">
                <a:cs typeface="Times New Roman" panose="02020603050405020304" pitchFamily="18" charset="0"/>
              </a:rPr>
              <a:t>Individual Silent Reflection</a:t>
            </a:r>
            <a:endParaRPr lang="en-AU" sz="2400" dirty="0">
              <a:cs typeface="Times New Roman" panose="02020603050405020304" pitchFamily="18" charset="0"/>
            </a:endParaRPr>
          </a:p>
          <a:p>
            <a:endParaRPr kumimoji="0" lang="en-US"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During this time of silence, consider the question below. Using the post-it notes provided take your time to write down your thoughts.</a:t>
            </a:r>
            <a:endParaRPr kumimoji="0" lang="en-AU" altLang="en-US" sz="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908670" y="3213557"/>
            <a:ext cx="7689576" cy="1815882"/>
          </a:xfrm>
          <a:prstGeom prst="rect">
            <a:avLst/>
          </a:prstGeom>
          <a:solidFill>
            <a:srgbClr val="5394A6"/>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do you find challenging about the way the church does or does not include and provide opportunities to participate in a Christ-centred Church?</a:t>
            </a:r>
          </a:p>
        </p:txBody>
      </p:sp>
      <p:grpSp>
        <p:nvGrpSpPr>
          <p:cNvPr id="11" name="Group 10"/>
          <p:cNvGrpSpPr>
            <a:grpSpLocks/>
          </p:cNvGrpSpPr>
          <p:nvPr/>
        </p:nvGrpSpPr>
        <p:grpSpPr bwMode="auto">
          <a:xfrm>
            <a:off x="0" y="0"/>
            <a:ext cx="9143999" cy="1301032"/>
            <a:chOff x="1095980" y="1076826"/>
            <a:chExt cx="14155" cy="4680"/>
          </a:xfrm>
        </p:grpSpPr>
        <p:sp>
          <p:nvSpPr>
            <p:cNvPr id="12"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2</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reflect</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p:cNvSpPr/>
          <p:nvPr/>
        </p:nvSpPr>
        <p:spPr>
          <a:xfrm>
            <a:off x="414462" y="3068960"/>
            <a:ext cx="432048" cy="432048"/>
          </a:xfrm>
          <a:prstGeom prst="rect">
            <a:avLst/>
          </a:prstGeom>
          <a:solidFill>
            <a:srgbClr val="5394A6"/>
          </a:solidFill>
          <a:ln>
            <a:solidFill>
              <a:srgbClr val="539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FA235999-3133-0145-B13B-B0147D16B0EF}"/>
              </a:ext>
            </a:extLst>
          </p:cNvPr>
          <p:cNvSpPr txBox="1"/>
          <p:nvPr/>
        </p:nvSpPr>
        <p:spPr>
          <a:xfrm>
            <a:off x="8169979" y="2204864"/>
            <a:ext cx="864096" cy="307777"/>
          </a:xfrm>
          <a:prstGeom prst="rect">
            <a:avLst/>
          </a:prstGeom>
          <a:solidFill>
            <a:schemeClr val="bg1">
              <a:lumMod val="85000"/>
            </a:schemeClr>
          </a:solidFill>
        </p:spPr>
        <p:txBody>
          <a:bodyPr wrap="square" rtlCol="0">
            <a:spAutoFit/>
          </a:bodyPr>
          <a:lstStyle/>
          <a:p>
            <a:r>
              <a:rPr lang="en-AU" sz="1400" dirty="0"/>
              <a:t>8 mins</a:t>
            </a:r>
          </a:p>
        </p:txBody>
      </p:sp>
      <p:sp>
        <p:nvSpPr>
          <p:cNvPr id="10" name="Rectangle 9">
            <a:extLst>
              <a:ext uri="{FF2B5EF4-FFF2-40B4-BE49-F238E27FC236}">
                <a16:creationId xmlns:a16="http://schemas.microsoft.com/office/drawing/2014/main" id="{D01E47F4-CB6B-C049-A683-7E699C388FDF}"/>
              </a:ext>
            </a:extLst>
          </p:cNvPr>
          <p:cNvSpPr/>
          <p:nvPr/>
        </p:nvSpPr>
        <p:spPr>
          <a:xfrm>
            <a:off x="8179961" y="1360965"/>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Graphic 53" descr="Thought bubble">
            <a:extLst>
              <a:ext uri="{FF2B5EF4-FFF2-40B4-BE49-F238E27FC236}">
                <a16:creationId xmlns:a16="http://schemas.microsoft.com/office/drawing/2014/main" id="{D8741B28-FE44-674F-9104-19817BEBEAE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6416" y="1428566"/>
            <a:ext cx="643346" cy="682761"/>
          </a:xfrm>
          <a:prstGeom prst="rect">
            <a:avLst/>
          </a:prstGeom>
        </p:spPr>
      </p:pic>
    </p:spTree>
    <p:extLst>
      <p:ext uri="{BB962C8B-B14F-4D97-AF65-F5344CB8AC3E}">
        <p14:creationId xmlns:p14="http://schemas.microsoft.com/office/powerpoint/2010/main" val="66698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4D03C6-7EA7-8C46-9768-40732F808A76}"/>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sp>
        <p:nvSpPr>
          <p:cNvPr id="8" name="Rectangle 18"/>
          <p:cNvSpPr>
            <a:spLocks noChangeArrowheads="1"/>
          </p:cNvSpPr>
          <p:nvPr/>
        </p:nvSpPr>
        <p:spPr bwMode="auto">
          <a:xfrm>
            <a:off x="1043608" y="2360628"/>
            <a:ext cx="6294616" cy="954107"/>
          </a:xfrm>
          <a:prstGeom prst="rect">
            <a:avLst/>
          </a:prstGeom>
          <a:solidFill>
            <a:srgbClr val="6F8946"/>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AU"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From my time of reflection I would like to share…</a:t>
            </a:r>
            <a:endParaRPr kumimoji="0" lang="en-AU" altLang="en-US"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15"/>
          <p:cNvSpPr>
            <a:spLocks noChangeArrowheads="1"/>
          </p:cNvSpPr>
          <p:nvPr/>
        </p:nvSpPr>
        <p:spPr bwMode="auto">
          <a:xfrm>
            <a:off x="1043608" y="3387002"/>
            <a:ext cx="629461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2-3</a:t>
            </a:r>
            <a:r>
              <a:rPr kumimoji="0" lang="en-US" altLang="en-US" sz="1800" b="0" i="0" u="none" strike="noStrike" cap="none" normalizeH="0" dirty="0">
                <a:ln>
                  <a:noFill/>
                </a:ln>
                <a:solidFill>
                  <a:schemeClr val="tx1"/>
                </a:solidFill>
                <a:effectLst/>
                <a:latin typeface="Arial" panose="020B0604020202020204" pitchFamily="34" charset="0"/>
              </a:rPr>
              <a:t> minutes per person where each person shares what is written on their post-it notes and places them in the middle – please keep an eye on time in each group.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a:latin typeface="Arial" panose="020B0604020202020204" pitchFamily="34" charset="0"/>
              </a:rPr>
              <a:t>Remember</a:t>
            </a:r>
          </a:p>
          <a:p>
            <a:pPr marR="0" lvl="0" defTabSz="914400" rtl="0" eaLnBrk="0" fontAlgn="base" latinLnBrk="0" hangingPunct="0">
              <a:lnSpc>
                <a:spcPct val="100000"/>
              </a:lnSpc>
              <a:spcBef>
                <a:spcPct val="0"/>
              </a:spcBef>
              <a:spcAft>
                <a:spcPct val="0"/>
              </a:spcAft>
              <a:buClrTx/>
              <a:buSzTx/>
              <a:tabLst/>
            </a:pPr>
            <a:r>
              <a:rPr lang="en-US" altLang="en-US" dirty="0">
                <a:latin typeface="Arial" panose="020B0604020202020204" pitchFamily="34" charset="0"/>
              </a:rPr>
              <a:t>	- one person speaks at a time</a:t>
            </a:r>
          </a:p>
          <a:p>
            <a:pPr marR="0" lvl="0"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dirty="0">
                <a:ln>
                  <a:noFill/>
                </a:ln>
                <a:solidFill>
                  <a:schemeClr val="tx1"/>
                </a:solidFill>
                <a:effectLst/>
                <a:latin typeface="Arial" panose="020B0604020202020204" pitchFamily="34" charset="0"/>
              </a:rPr>
              <a:t> this time is for people to share their thoughts</a:t>
            </a:r>
            <a:endParaRPr lang="en-AU" altLang="en-US" dirty="0">
              <a:latin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AU" dirty="0"/>
              <a:t>Anyone in the group can begin, and the person on their left is the next person to share their post-it notes.  </a:t>
            </a:r>
          </a:p>
          <a:p>
            <a:pPr marL="285750" indent="-285750" eaLnBrk="0" fontAlgn="base" hangingPunct="0">
              <a:spcBef>
                <a:spcPct val="0"/>
              </a:spcBef>
              <a:spcAft>
                <a:spcPct val="0"/>
              </a:spcAft>
              <a:buFont typeface="Arial" panose="020B0604020202020204" pitchFamily="34" charset="0"/>
              <a:buChar char="•"/>
            </a:pPr>
            <a:r>
              <a:rPr lang="en-AU" dirty="0"/>
              <a:t>Continue clockwise around the circle, until each person in the group has had their turn.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971600" y="1596459"/>
            <a:ext cx="5062884" cy="830997"/>
          </a:xfrm>
          <a:prstGeom prst="rect">
            <a:avLst/>
          </a:prstGeom>
        </p:spPr>
        <p:txBody>
          <a:bodyPr wrap="square">
            <a:spAutoFit/>
          </a:bodyPr>
          <a:lstStyle/>
          <a:p>
            <a:r>
              <a:rPr lang="en-AU" sz="2400" b="1" dirty="0"/>
              <a:t>Sharing and Listening, Round 1</a:t>
            </a:r>
            <a:endParaRPr lang="en-AU" sz="2400" dirty="0"/>
          </a:p>
          <a:p>
            <a:r>
              <a:rPr lang="en-AU" sz="2400" dirty="0"/>
              <a:t> </a:t>
            </a:r>
          </a:p>
        </p:txBody>
      </p:sp>
      <p:grpSp>
        <p:nvGrpSpPr>
          <p:cNvPr id="10" name="Group 9"/>
          <p:cNvGrpSpPr>
            <a:grpSpLocks/>
          </p:cNvGrpSpPr>
          <p:nvPr/>
        </p:nvGrpSpPr>
        <p:grpSpPr bwMode="auto">
          <a:xfrm>
            <a:off x="0" y="0"/>
            <a:ext cx="9143999" cy="1301032"/>
            <a:chOff x="1095980" y="1076826"/>
            <a:chExt cx="14155" cy="4680"/>
          </a:xfrm>
          <a:solidFill>
            <a:srgbClr val="6F8946"/>
          </a:solidFill>
        </p:grpSpPr>
        <p:sp>
          <p:nvSpPr>
            <p:cNvPr id="11"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3"/>
          <a:stretch>
            <a:fillRect/>
          </a:stretch>
        </p:blipFill>
        <p:spPr>
          <a:xfrm>
            <a:off x="6948264" y="5182869"/>
            <a:ext cx="2097206" cy="1194920"/>
          </a:xfrm>
          <a:prstGeom prst="rect">
            <a:avLst/>
          </a:prstGeom>
        </p:spPr>
      </p:pic>
      <p:sp>
        <p:nvSpPr>
          <p:cNvPr id="14" name="Rectangle 13"/>
          <p:cNvSpPr/>
          <p:nvPr/>
        </p:nvSpPr>
        <p:spPr>
          <a:xfrm>
            <a:off x="532803" y="2243725"/>
            <a:ext cx="432048" cy="432048"/>
          </a:xfrm>
          <a:prstGeom prst="rect">
            <a:avLst/>
          </a:prstGeom>
          <a:solidFill>
            <a:srgbClr val="6F8946"/>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37" descr="Customer review">
            <a:extLst>
              <a:ext uri="{FF2B5EF4-FFF2-40B4-BE49-F238E27FC236}">
                <a16:creationId xmlns:a16="http://schemas.microsoft.com/office/drawing/2014/main" id="{FE46FE2D-3327-D047-8444-3FF79F3945DC}"/>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18" name="TextBox 9">
            <a:extLst>
              <a:ext uri="{FF2B5EF4-FFF2-40B4-BE49-F238E27FC236}">
                <a16:creationId xmlns:a16="http://schemas.microsoft.com/office/drawing/2014/main" id="{0107D8DC-8584-AB46-AB3A-1D3AD9A1CDD9}"/>
              </a:ext>
            </a:extLst>
          </p:cNvPr>
          <p:cNvSpPr txBox="1"/>
          <p:nvPr/>
        </p:nvSpPr>
        <p:spPr>
          <a:xfrm>
            <a:off x="8200351" y="2309993"/>
            <a:ext cx="853113" cy="365780"/>
          </a:xfrm>
          <a:prstGeom prst="rect">
            <a:avLst/>
          </a:prstGeom>
          <a:solidFill>
            <a:schemeClr val="bg1">
              <a:lumMod val="85000"/>
            </a:schemeClr>
          </a:solidFill>
        </p:spPr>
        <p:txBody>
          <a:bodyPr wrap="square" rtlCol="0">
            <a:noAutofit/>
          </a:bodyPr>
          <a:lstStyle/>
          <a:p>
            <a:pPr>
              <a:spcAft>
                <a:spcPts val="0"/>
              </a:spcAft>
            </a:pPr>
            <a:r>
              <a:rPr lang="en-AU"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 mins per person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75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83820" y="1557338"/>
            <a:ext cx="7128792" cy="4208462"/>
          </a:xfrm>
        </p:spPr>
        <p:txBody>
          <a:bodyPr>
            <a:normAutofit/>
          </a:bodyPr>
          <a:lstStyle/>
          <a:p>
            <a:r>
              <a:rPr lang="en-US" sz="2400" b="1" dirty="0"/>
              <a:t>Reflection time </a:t>
            </a:r>
            <a:endParaRPr lang="en-AU" sz="2400" b="1" dirty="0"/>
          </a:p>
        </p:txBody>
      </p:sp>
      <p:sp>
        <p:nvSpPr>
          <p:cNvPr id="3" name="Rectangle 2"/>
          <p:cNvSpPr/>
          <p:nvPr/>
        </p:nvSpPr>
        <p:spPr>
          <a:xfrm>
            <a:off x="683820" y="2289434"/>
            <a:ext cx="7128792" cy="523220"/>
          </a:xfrm>
          <a:prstGeom prst="rect">
            <a:avLst/>
          </a:prstGeom>
        </p:spPr>
        <p:txBody>
          <a:bodyPr wrap="square">
            <a:spAutoFit/>
          </a:bodyPr>
          <a:lstStyle/>
          <a:p>
            <a:pPr algn="ctr"/>
            <a:r>
              <a:rPr lang="en-AU" sz="2800" i="1" dirty="0"/>
              <a:t>What did I hear in common?</a:t>
            </a:r>
            <a:endParaRPr lang="en-AU" sz="2800" dirty="0"/>
          </a:p>
        </p:txBody>
      </p:sp>
      <p:grpSp>
        <p:nvGrpSpPr>
          <p:cNvPr id="8" name="Group 7"/>
          <p:cNvGrpSpPr>
            <a:grpSpLocks/>
          </p:cNvGrpSpPr>
          <p:nvPr/>
        </p:nvGrpSpPr>
        <p:grpSpPr bwMode="auto">
          <a:xfrm>
            <a:off x="0"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p:cNvPicPr>
            <a:picLocks noChangeAspect="1"/>
          </p:cNvPicPr>
          <p:nvPr/>
        </p:nvPicPr>
        <p:blipFill>
          <a:blip r:embed="rId3"/>
          <a:stretch>
            <a:fillRect/>
          </a:stretch>
        </p:blipFill>
        <p:spPr>
          <a:xfrm>
            <a:off x="766092" y="2924944"/>
            <a:ext cx="7334299" cy="3488382"/>
          </a:xfrm>
          <a:prstGeom prst="rect">
            <a:avLst/>
          </a:prstGeom>
        </p:spPr>
      </p:pic>
      <p:sp>
        <p:nvSpPr>
          <p:cNvPr id="12" name="TextBox 11">
            <a:extLst>
              <a:ext uri="{FF2B5EF4-FFF2-40B4-BE49-F238E27FC236}">
                <a16:creationId xmlns:a16="http://schemas.microsoft.com/office/drawing/2014/main" id="{E009A9BE-111A-544D-A718-B1C8C88C02E3}"/>
              </a:ext>
            </a:extLst>
          </p:cNvPr>
          <p:cNvSpPr txBox="1"/>
          <p:nvPr/>
        </p:nvSpPr>
        <p:spPr>
          <a:xfrm>
            <a:off x="8039367" y="2348880"/>
            <a:ext cx="853114" cy="307777"/>
          </a:xfrm>
          <a:prstGeom prst="rect">
            <a:avLst/>
          </a:prstGeom>
          <a:solidFill>
            <a:schemeClr val="bg1">
              <a:lumMod val="85000"/>
            </a:schemeClr>
          </a:solidFill>
        </p:spPr>
        <p:txBody>
          <a:bodyPr wrap="square" rtlCol="0">
            <a:spAutoFit/>
          </a:bodyPr>
          <a:lstStyle/>
          <a:p>
            <a:r>
              <a:rPr lang="en-AU" sz="1400" dirty="0"/>
              <a:t>2 mins</a:t>
            </a:r>
          </a:p>
        </p:txBody>
      </p:sp>
      <p:sp>
        <p:nvSpPr>
          <p:cNvPr id="13" name="Rectangle 12">
            <a:extLst>
              <a:ext uri="{FF2B5EF4-FFF2-40B4-BE49-F238E27FC236}">
                <a16:creationId xmlns:a16="http://schemas.microsoft.com/office/drawing/2014/main" id="{E9751B7A-48E2-3845-83EA-E810D1194CE8}"/>
              </a:ext>
            </a:extLst>
          </p:cNvPr>
          <p:cNvSpPr/>
          <p:nvPr/>
        </p:nvSpPr>
        <p:spPr>
          <a:xfrm>
            <a:off x="8039367" y="1474529"/>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6" name="Graphic 53" descr="Thought bubble">
            <a:extLst>
              <a:ext uri="{FF2B5EF4-FFF2-40B4-BE49-F238E27FC236}">
                <a16:creationId xmlns:a16="http://schemas.microsoft.com/office/drawing/2014/main" id="{BB6F0504-E225-A041-81CF-2991CE4228CF}"/>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6632" y="1633672"/>
            <a:ext cx="643346" cy="682761"/>
          </a:xfrm>
          <a:prstGeom prst="rect">
            <a:avLst/>
          </a:prstGeom>
        </p:spPr>
      </p:pic>
    </p:spTree>
    <p:extLst>
      <p:ext uri="{BB962C8B-B14F-4D97-AF65-F5344CB8AC3E}">
        <p14:creationId xmlns:p14="http://schemas.microsoft.com/office/powerpoint/2010/main" val="204669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8072" y="1456149"/>
            <a:ext cx="4572000" cy="738664"/>
          </a:xfrm>
          <a:prstGeom prst="rect">
            <a:avLst/>
          </a:prstGeom>
        </p:spPr>
        <p:txBody>
          <a:bodyPr>
            <a:spAutoFit/>
          </a:bodyPr>
          <a:lstStyle/>
          <a:p>
            <a:r>
              <a:rPr lang="en-AU" sz="2400" b="1" dirty="0"/>
              <a:t>Sharing and Listening, Round 2 </a:t>
            </a:r>
            <a:endParaRPr lang="en-AU" sz="2400" dirty="0"/>
          </a:p>
          <a:p>
            <a:r>
              <a:rPr lang="en-AU" dirty="0"/>
              <a:t> </a:t>
            </a:r>
          </a:p>
        </p:txBody>
      </p:sp>
      <p:grpSp>
        <p:nvGrpSpPr>
          <p:cNvPr id="10" name="Group 9"/>
          <p:cNvGrpSpPr>
            <a:grpSpLocks/>
          </p:cNvGrpSpPr>
          <p:nvPr/>
        </p:nvGrpSpPr>
        <p:grpSpPr bwMode="auto">
          <a:xfrm>
            <a:off x="1" y="0"/>
            <a:ext cx="9143999" cy="1301032"/>
            <a:chOff x="1095980" y="1076826"/>
            <a:chExt cx="14155" cy="4680"/>
          </a:xfrm>
          <a:solidFill>
            <a:srgbClr val="6F8946"/>
          </a:solidFill>
        </p:grpSpPr>
        <p:sp>
          <p:nvSpPr>
            <p:cNvPr id="11"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Rectangle 18"/>
          <p:cNvSpPr>
            <a:spLocks noChangeArrowheads="1"/>
          </p:cNvSpPr>
          <p:nvPr/>
        </p:nvSpPr>
        <p:spPr bwMode="auto">
          <a:xfrm>
            <a:off x="1331640" y="1979359"/>
            <a:ext cx="6294616" cy="1631216"/>
          </a:xfrm>
          <a:prstGeom prst="rect">
            <a:avLst/>
          </a:prstGeom>
          <a:solidFill>
            <a:srgbClr val="6F8946"/>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en-US" alt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Listening to the Holy Spirit through the voices of the group, we have heard…</a:t>
            </a:r>
          </a:p>
          <a:p>
            <a:pPr lvl="0" algn="ctr" eaLnBrk="0" fontAlgn="base" hangingPunct="0">
              <a:spcBef>
                <a:spcPct val="0"/>
              </a:spcBef>
              <a:spcAft>
                <a:spcPct val="0"/>
              </a:spcAft>
            </a:pPr>
            <a:endParaRPr lang="en-AU" altLang="en-US" sz="2400" dirty="0">
              <a:solidFill>
                <a:schemeClr val="bg1"/>
              </a:solidFill>
              <a:latin typeface="Arial" panose="020B0604020202020204" pitchFamily="34" charset="0"/>
            </a:endParaRPr>
          </a:p>
        </p:txBody>
      </p:sp>
      <p:sp>
        <p:nvSpPr>
          <p:cNvPr id="14" name="Rectangle 13"/>
          <p:cNvSpPr/>
          <p:nvPr/>
        </p:nvSpPr>
        <p:spPr>
          <a:xfrm>
            <a:off x="775367" y="1968105"/>
            <a:ext cx="432048" cy="432048"/>
          </a:xfrm>
          <a:prstGeom prst="rect">
            <a:avLst/>
          </a:prstGeom>
          <a:solidFill>
            <a:srgbClr val="6F8946"/>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5"/>
          <p:cNvSpPr>
            <a:spLocks noChangeArrowheads="1"/>
          </p:cNvSpPr>
          <p:nvPr/>
        </p:nvSpPr>
        <p:spPr bwMode="auto">
          <a:xfrm>
            <a:off x="780431" y="3542629"/>
            <a:ext cx="739703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dirty="0">
                <a:ln>
                  <a:noFill/>
                </a:ln>
                <a:solidFill>
                  <a:schemeClr val="tx1"/>
                </a:solidFill>
                <a:effectLst/>
                <a:latin typeface="Arial" panose="020B0604020202020204" pitchFamily="34" charset="0"/>
              </a:rPr>
              <a:t>Move into pa</a:t>
            </a:r>
            <a:r>
              <a:rPr lang="en-US" altLang="en-US" dirty="0">
                <a:latin typeface="Arial" panose="020B0604020202020204" pitchFamily="34" charset="0"/>
              </a:rPr>
              <a:t>irs to share what you have heard in common.</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dirty="0">
                <a:ln>
                  <a:noFill/>
                </a:ln>
                <a:solidFill>
                  <a:schemeClr val="tx1"/>
                </a:solidFill>
                <a:effectLst/>
                <a:latin typeface="Arial" panose="020B0604020202020204" pitchFamily="34" charset="0"/>
              </a:rPr>
              <a:t>When </a:t>
            </a:r>
            <a:r>
              <a:rPr lang="en-US" altLang="en-US" dirty="0">
                <a:latin typeface="Arial" panose="020B0604020202020204" pitchFamily="34" charset="0"/>
              </a:rPr>
              <a:t>ready, each pair shares with the group with one student nominated as a scribe.</a:t>
            </a:r>
            <a:endParaRPr kumimoji="0" lang="en-US" altLang="en-US" sz="1800" b="0" i="0" u="none" strike="noStrike" cap="none" normalizeH="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a:latin typeface="Arial" panose="020B0604020202020204" pitchFamily="34" charset="0"/>
              </a:rPr>
              <a:t>Remember</a:t>
            </a:r>
          </a:p>
          <a:p>
            <a:pPr marR="0" lvl="0" defTabSz="914400" rtl="0" eaLnBrk="0" fontAlgn="base" latinLnBrk="0" hangingPunct="0">
              <a:lnSpc>
                <a:spcPct val="100000"/>
              </a:lnSpc>
              <a:spcBef>
                <a:spcPct val="0"/>
              </a:spcBef>
              <a:spcAft>
                <a:spcPct val="0"/>
              </a:spcAft>
              <a:buClrTx/>
              <a:buSzTx/>
              <a:tabLst/>
            </a:pPr>
            <a:r>
              <a:rPr lang="en-US" altLang="en-US" dirty="0">
                <a:latin typeface="Arial" panose="020B0604020202020204" pitchFamily="34" charset="0"/>
              </a:rPr>
              <a:t>	- one pair speaks at a time</a:t>
            </a:r>
          </a:p>
          <a:p>
            <a:pPr marR="0" lvl="0"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dirty="0">
                <a:ln>
                  <a:noFill/>
                </a:ln>
                <a:solidFill>
                  <a:schemeClr val="tx1"/>
                </a:solidFill>
                <a:effectLst/>
                <a:latin typeface="Arial" panose="020B0604020202020204" pitchFamily="34" charset="0"/>
              </a:rPr>
              <a:t> this time is for people to share their thoughts</a:t>
            </a:r>
          </a:p>
          <a:p>
            <a:pPr marL="285750" indent="-285750" eaLnBrk="0" fontAlgn="base" hangingPunct="0">
              <a:spcBef>
                <a:spcPct val="0"/>
              </a:spcBef>
              <a:spcAft>
                <a:spcPct val="0"/>
              </a:spcAft>
              <a:buFont typeface="Arial" panose="020B0604020202020204" pitchFamily="34" charset="0"/>
              <a:buChar char="•"/>
            </a:pPr>
            <a:r>
              <a:rPr lang="en-AU" dirty="0"/>
              <a:t>Any pair in the group can begin, and the person on their left is the next person to share.  </a:t>
            </a:r>
          </a:p>
          <a:p>
            <a:pPr marL="285750" indent="-285750" eaLnBrk="0" fontAlgn="base" hangingPunct="0">
              <a:spcBef>
                <a:spcPct val="0"/>
              </a:spcBef>
              <a:spcAft>
                <a:spcPct val="0"/>
              </a:spcAft>
              <a:buFont typeface="Arial" panose="020B0604020202020204" pitchFamily="34" charset="0"/>
              <a:buChar char="•"/>
            </a:pPr>
            <a:r>
              <a:rPr lang="en-AU" dirty="0"/>
              <a:t>Continue clockwise around the circle, until each person in the group has had their turn.  </a:t>
            </a:r>
          </a:p>
          <a:p>
            <a:pPr marR="0" lvl="0" defTabSz="914400" rtl="0" eaLnBrk="0" fontAlgn="base" latinLnBrk="0" hangingPunct="0">
              <a:lnSpc>
                <a:spcPct val="100000"/>
              </a:lnSpc>
              <a:spcBef>
                <a:spcPct val="0"/>
              </a:spcBef>
              <a:spcAft>
                <a:spcPct val="0"/>
              </a:spcAft>
              <a:buClrTx/>
              <a:buSzTx/>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p:cNvPicPr>
            <a:picLocks noChangeAspect="1"/>
          </p:cNvPicPr>
          <p:nvPr/>
        </p:nvPicPr>
        <p:blipFill>
          <a:blip r:embed="rId3"/>
          <a:stretch>
            <a:fillRect/>
          </a:stretch>
        </p:blipFill>
        <p:spPr>
          <a:xfrm>
            <a:off x="6948264" y="5182869"/>
            <a:ext cx="2097206" cy="1194920"/>
          </a:xfrm>
          <a:prstGeom prst="rect">
            <a:avLst/>
          </a:prstGeom>
        </p:spPr>
      </p:pic>
      <p:sp>
        <p:nvSpPr>
          <p:cNvPr id="18" name="Rectangle 17">
            <a:extLst>
              <a:ext uri="{FF2B5EF4-FFF2-40B4-BE49-F238E27FC236}">
                <a16:creationId xmlns:a16="http://schemas.microsoft.com/office/drawing/2014/main" id="{32A86D5F-B4D4-964C-84AF-A0138752EA8E}"/>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9" name="Graphic 37" descr="Customer review">
            <a:extLst>
              <a:ext uri="{FF2B5EF4-FFF2-40B4-BE49-F238E27FC236}">
                <a16:creationId xmlns:a16="http://schemas.microsoft.com/office/drawing/2014/main" id="{4B78453E-7F03-F74D-A663-01BCF8EEA701}"/>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20" name="TextBox 9">
            <a:extLst>
              <a:ext uri="{FF2B5EF4-FFF2-40B4-BE49-F238E27FC236}">
                <a16:creationId xmlns:a16="http://schemas.microsoft.com/office/drawing/2014/main" id="{A5C3E979-85AF-2949-97FF-9957554FE16C}"/>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170746"/>
      </p:ext>
    </p:extLst>
  </p:cSld>
  <p:clrMapOvr>
    <a:masterClrMapping/>
  </p:clrMapOvr>
</p:sld>
</file>

<file path=ppt/theme/theme1.xml><?xml version="1.0" encoding="utf-8"?>
<a:theme xmlns:a="http://schemas.openxmlformats.org/drawingml/2006/main" name="4.3 PowerPoint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BB3FC05D-E57B-4F86-B0C4-4C239F66A67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2F03FE94-477D-4CDC-8BB1-C923A562CF76}"/>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4736CF91-73E3-43E8-9413-D3DC748D55E8}"/>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F8891D50-975E-4802-AB62-1C5905566A4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02E28F9B-8EF8-4AC8-9BF8-4B2110D4F92A}"/>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0b6a3723-cabe-463e-b874-e98a55f4cc38">General</Document_x0020_Type>
    <Agency xmlns="0b6a3723-cabe-463e-b874-e98a55f4cc38">Common</Agenc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E9C720DCCD804F952B31189C69231F" ma:contentTypeVersion="2" ma:contentTypeDescription="Create a new document." ma:contentTypeScope="" ma:versionID="48560dcc1ff6d9d222de7555c521b54b">
  <xsd:schema xmlns:xsd="http://www.w3.org/2001/XMLSchema" xmlns:xs="http://www.w3.org/2001/XMLSchema" xmlns:p="http://schemas.microsoft.com/office/2006/metadata/properties" xmlns:ns2="0b6a3723-cabe-463e-b874-e98a55f4cc38" targetNamespace="http://schemas.microsoft.com/office/2006/metadata/properties" ma:root="true" ma:fieldsID="36ab3b81bae90eab46d5a5c910cbe032" ns2:_="">
    <xsd:import namespace="0b6a3723-cabe-463e-b874-e98a55f4cc38"/>
    <xsd:element name="properties">
      <xsd:complexType>
        <xsd:sequence>
          <xsd:element name="documentManagement">
            <xsd:complexType>
              <xsd:all>
                <xsd:element ref="ns2:Agency"/>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a3723-cabe-463e-b874-e98a55f4cc38" elementFormDefault="qualified">
    <xsd:import namespace="http://schemas.microsoft.com/office/2006/documentManagement/types"/>
    <xsd:import namespace="http://schemas.microsoft.com/office/infopath/2007/PartnerControls"/>
    <xsd:element name="Agency" ma:index="8" ma:displayName="Agency" ma:default="Common" ma:format="Dropdown" ma:internalName="Agency">
      <xsd:simpleType>
        <xsd:restriction base="dms:Choice">
          <xsd:enumeration value="Common"/>
          <xsd:enumeration value="Archdiocesan Communications"/>
          <xsd:enumeration value="Catholic Foundation"/>
          <xsd:enumeration value="Executive Director"/>
          <xsd:enumeration value="FAS"/>
          <xsd:enumeration value="HR"/>
          <xsd:enumeration value="ICT"/>
          <xsd:enumeration value="Parish Services"/>
          <xsd:enumeration value="Property and Building"/>
          <xsd:enumeration value="Safeguarding"/>
          <xsd:enumeration value="WHS"/>
        </xsd:restriction>
      </xsd:simpleType>
    </xsd:element>
    <xsd:element name="Document_x0020_Type" ma:index="9" nillable="true" ma:displayName="Document Type" ma:default="General" ma:format="Dropdown" ma:internalName="Document_x0020_Type">
      <xsd:simpleType>
        <xsd:restriction base="dms:Choice">
          <xsd:enumeration value="General"/>
          <xsd:enumeration value="Brand Guidelines Document"/>
          <xsd:enumeration value="Business Cards"/>
          <xsd:enumeration value="Email Signature"/>
          <xsd:enumeration value="E-Newsletter Banner"/>
          <xsd:enumeration value="Fax template"/>
          <xsd:enumeration value="Letterhead &amp; Envelopes"/>
          <xsd:enumeration value="Memo template"/>
          <xsd:enumeration value="Note cards - C6 and matching envelopes"/>
          <xsd:enumeration value="Powerpoint Deck"/>
          <xsd:enumeration value="Report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2D1C6C-4C5F-4EDD-ACA6-776FED011913}">
  <ds:schemaRefs>
    <ds:schemaRef ds:uri="http://schemas.microsoft.com/sharepoint/v3/contenttype/forms"/>
  </ds:schemaRefs>
</ds:datastoreItem>
</file>

<file path=customXml/itemProps2.xml><?xml version="1.0" encoding="utf-8"?>
<ds:datastoreItem xmlns:ds="http://schemas.openxmlformats.org/officeDocument/2006/customXml" ds:itemID="{15037049-8F7B-44BF-B90E-B1DFC4885C67}">
  <ds:schemaRef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0b6a3723-cabe-463e-b874-e98a55f4cc3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7209F9-F261-49E0-856E-1DB20C914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a3723-cabe-463e-b874-e98a55f4c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3731</TotalTime>
  <Words>1926</Words>
  <Application>Microsoft Macintosh PowerPoint</Application>
  <PresentationFormat>On-screen Show (4:3)</PresentationFormat>
  <Paragraphs>237</Paragraphs>
  <Slides>21</Slides>
  <Notes>21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Arial</vt:lpstr>
      <vt:lpstr>Calibri</vt:lpstr>
      <vt:lpstr>Calibri Light</vt:lpstr>
      <vt:lpstr>Open Sans</vt:lpstr>
      <vt:lpstr>Open Sans Extrabold</vt:lpstr>
      <vt:lpstr>Open Sans Semibold</vt:lpstr>
      <vt:lpstr>Times New Roman</vt:lpstr>
      <vt:lpstr>4.3 PowerPoint deck</vt:lpstr>
      <vt:lpstr>1_Custom Design</vt:lpstr>
      <vt:lpstr>2_Custom Design</vt:lpstr>
      <vt:lpstr>3_Custom Design</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Lunch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Stephenson, Charlene</dc:creator>
  <cp:lastModifiedBy>Stephanie Unger</cp:lastModifiedBy>
  <cp:revision>149</cp:revision>
  <cp:lastPrinted>2019-08-01T01:25:34Z</cp:lastPrinted>
  <dcterms:created xsi:type="dcterms:W3CDTF">2018-04-24T03:24:37Z</dcterms:created>
  <dcterms:modified xsi:type="dcterms:W3CDTF">2019-11-11T23:30:47Z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0x0101003CE9C720DCCD804F952B31189C69231F</vt:lpwstr>
  </property>
</Properties>
</file>